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9"/>
  </p:notesMasterIdLst>
  <p:sldIdLst>
    <p:sldId id="256" r:id="rId2"/>
    <p:sldId id="310" r:id="rId3"/>
    <p:sldId id="311" r:id="rId4"/>
    <p:sldId id="398" r:id="rId5"/>
    <p:sldId id="399" r:id="rId6"/>
    <p:sldId id="343" r:id="rId7"/>
    <p:sldId id="383" r:id="rId8"/>
    <p:sldId id="384" r:id="rId9"/>
    <p:sldId id="318" r:id="rId10"/>
    <p:sldId id="285" r:id="rId11"/>
    <p:sldId id="319" r:id="rId12"/>
    <p:sldId id="320" r:id="rId13"/>
    <p:sldId id="287" r:id="rId14"/>
    <p:sldId id="351" r:id="rId15"/>
    <p:sldId id="321" r:id="rId16"/>
    <p:sldId id="335" r:id="rId17"/>
    <p:sldId id="393" r:id="rId18"/>
    <p:sldId id="392" r:id="rId19"/>
    <p:sldId id="394" r:id="rId20"/>
    <p:sldId id="336" r:id="rId21"/>
    <p:sldId id="346" r:id="rId22"/>
    <p:sldId id="339" r:id="rId23"/>
    <p:sldId id="337" r:id="rId24"/>
    <p:sldId id="309" r:id="rId25"/>
    <p:sldId id="333" r:id="rId26"/>
    <p:sldId id="325" r:id="rId27"/>
    <p:sldId id="341" r:id="rId28"/>
    <p:sldId id="328" r:id="rId29"/>
    <p:sldId id="397" r:id="rId30"/>
    <p:sldId id="290" r:id="rId31"/>
    <p:sldId id="395" r:id="rId32"/>
    <p:sldId id="381" r:id="rId33"/>
    <p:sldId id="338" r:id="rId34"/>
    <p:sldId id="350" r:id="rId35"/>
    <p:sldId id="349" r:id="rId36"/>
    <p:sldId id="352" r:id="rId37"/>
    <p:sldId id="347" r:id="rId38"/>
    <p:sldId id="348" r:id="rId39"/>
    <p:sldId id="390" r:id="rId40"/>
    <p:sldId id="385" r:id="rId41"/>
    <p:sldId id="386" r:id="rId42"/>
    <p:sldId id="387" r:id="rId43"/>
    <p:sldId id="388" r:id="rId44"/>
    <p:sldId id="389" r:id="rId45"/>
    <p:sldId id="291" r:id="rId46"/>
    <p:sldId id="277" r:id="rId47"/>
    <p:sldId id="396" r:id="rId4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2BA5"/>
    <a:srgbClr val="FFFFFF"/>
    <a:srgbClr val="E6E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86" autoAdjust="0"/>
    <p:restoredTop sz="85788" autoAdjust="0"/>
  </p:normalViewPr>
  <p:slideViewPr>
    <p:cSldViewPr snapToGrid="0">
      <p:cViewPr varScale="1">
        <p:scale>
          <a:sx n="60" d="100"/>
          <a:sy n="60" d="100"/>
        </p:scale>
        <p:origin x="78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D28DEA-96C5-46EA-B5BA-FB6ABA481F19}" type="datetimeFigureOut">
              <a:rPr lang="fr-FR" smtClean="0"/>
              <a:t>25/01/2022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91A838-DA30-4ED7-9650-F9B1ABD9F80C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Collab with </a:t>
            </a:r>
            <a:r>
              <a:rPr lang="fr-FR" dirty="0" err="1"/>
              <a:t>inDev</a:t>
            </a:r>
            <a:r>
              <a:rPr lang="fr-FR" dirty="0"/>
              <a:t> team at the Neurospin center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A838-DA30-4ED7-9650-F9B1ABD9F80C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59733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Idea</a:t>
            </a:r>
            <a:r>
              <a:rPr lang="fr-FR" dirty="0"/>
              <a:t>: match a </a:t>
            </a:r>
            <a:r>
              <a:rPr lang="fr-FR" dirty="0" err="1"/>
              <a:t>younger</a:t>
            </a:r>
            <a:r>
              <a:rPr lang="fr-FR" dirty="0"/>
              <a:t> </a:t>
            </a:r>
            <a:r>
              <a:rPr lang="fr-FR" dirty="0" err="1"/>
              <a:t>brain</a:t>
            </a:r>
            <a:r>
              <a:rPr lang="fr-FR" dirty="0"/>
              <a:t> to an </a:t>
            </a:r>
            <a:r>
              <a:rPr lang="fr-FR" dirty="0" err="1"/>
              <a:t>older</a:t>
            </a:r>
            <a:r>
              <a:rPr lang="fr-FR" dirty="0"/>
              <a:t> one, </a:t>
            </a:r>
            <a:r>
              <a:rPr lang="fr-FR" dirty="0" err="1"/>
              <a:t>apply</a:t>
            </a:r>
            <a:r>
              <a:rPr lang="fr-FR" dirty="0"/>
              <a:t> the parcellation of the </a:t>
            </a:r>
            <a:r>
              <a:rPr lang="fr-FR" dirty="0" err="1"/>
              <a:t>older</a:t>
            </a:r>
            <a:r>
              <a:rPr lang="fr-FR" dirty="0"/>
              <a:t> one to the </a:t>
            </a:r>
            <a:r>
              <a:rPr lang="fr-FR" dirty="0" err="1"/>
              <a:t>younger</a:t>
            </a:r>
            <a:r>
              <a:rPr lang="fr-FR" dirty="0"/>
              <a:t> one</a:t>
            </a:r>
          </a:p>
          <a:p>
            <a:r>
              <a:rPr lang="fr-FR" dirty="0"/>
              <a:t>Matching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REGISTRATION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DF9DA-AEB3-4457-A43B-45E85D6D08A4}" type="slidenum">
              <a:rPr lang="fr-FR" smtClean="0"/>
              <a:t>10</a:t>
            </a:fld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Surface </a:t>
            </a:r>
            <a:r>
              <a:rPr lang="fr-FR" dirty="0" err="1"/>
              <a:t>represented</a:t>
            </a:r>
            <a:r>
              <a:rPr lang="fr-FR" dirty="0"/>
              <a:t> by a </a:t>
            </a:r>
            <a:r>
              <a:rPr lang="fr-FR" dirty="0" err="1"/>
              <a:t>mesh</a:t>
            </a:r>
            <a:endParaRPr lang="fr-FR" dirty="0"/>
          </a:p>
          <a:p>
            <a:r>
              <a:rPr lang="fr-FR" dirty="0" err="1"/>
              <a:t>Regisgter</a:t>
            </a:r>
            <a:r>
              <a:rPr lang="fr-FR" dirty="0"/>
              <a:t> </a:t>
            </a:r>
            <a:r>
              <a:rPr lang="fr-FR" dirty="0" err="1"/>
              <a:t>mesh</a:t>
            </a:r>
            <a:r>
              <a:rPr lang="fr-FR" dirty="0"/>
              <a:t> to a </a:t>
            </a:r>
            <a:r>
              <a:rPr lang="fr-FR" dirty="0" err="1"/>
              <a:t>template</a:t>
            </a:r>
            <a:r>
              <a:rPr lang="fr-FR" dirty="0"/>
              <a:t> </a:t>
            </a:r>
          </a:p>
          <a:p>
            <a:r>
              <a:rPr lang="fr-FR" dirty="0"/>
              <a:t>+ </a:t>
            </a:r>
            <a:r>
              <a:rPr lang="fr-FR" dirty="0" err="1"/>
              <a:t>easy</a:t>
            </a:r>
            <a:r>
              <a:rPr lang="fr-FR" dirty="0"/>
              <a:t>,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age</a:t>
            </a:r>
            <a:r>
              <a:rPr lang="fr-FR" dirty="0"/>
              <a:t> </a:t>
            </a:r>
            <a:r>
              <a:rPr lang="fr-FR" dirty="0" err="1"/>
              <a:t>template</a:t>
            </a:r>
            <a:endParaRPr lang="fr-FR" dirty="0"/>
          </a:p>
          <a:p>
            <a:r>
              <a:rPr lang="fr-FR" dirty="0"/>
              <a:t>-  All brains different, </a:t>
            </a:r>
            <a:r>
              <a:rPr lang="fr-FR" dirty="0" err="1"/>
              <a:t>variability</a:t>
            </a:r>
            <a:r>
              <a:rPr lang="fr-FR" dirty="0"/>
              <a:t> between </a:t>
            </a:r>
            <a:r>
              <a:rPr lang="fr-FR" dirty="0" err="1"/>
              <a:t>individuals</a:t>
            </a:r>
            <a:r>
              <a:rPr lang="fr-FR" dirty="0"/>
              <a:t>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A838-DA30-4ED7-9650-F9B1ABD9F80C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68316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Registration </a:t>
            </a:r>
            <a:r>
              <a:rPr lang="fr-FR" dirty="0" err="1"/>
              <a:t>mesh</a:t>
            </a:r>
            <a:r>
              <a:rPr lang="fr-FR" dirty="0"/>
              <a:t>  through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individual</a:t>
            </a:r>
            <a:r>
              <a:rPr lang="fr-FR" dirty="0"/>
              <a:t> but </a:t>
            </a:r>
            <a:r>
              <a:rPr lang="fr-FR" dirty="0" err="1"/>
              <a:t>later</a:t>
            </a:r>
            <a:r>
              <a:rPr lang="fr-FR" dirty="0"/>
              <a:t> scan </a:t>
            </a:r>
          </a:p>
          <a:p>
            <a:r>
              <a:rPr lang="fr-FR" dirty="0"/>
              <a:t>+ </a:t>
            </a:r>
            <a:r>
              <a:rPr lang="fr-FR" dirty="0" err="1"/>
              <a:t>variability</a:t>
            </a:r>
            <a:r>
              <a:rPr lang="fr-FR" dirty="0"/>
              <a:t> between </a:t>
            </a:r>
            <a:r>
              <a:rPr lang="fr-FR" dirty="0" err="1"/>
              <a:t>individuals</a:t>
            </a:r>
            <a:r>
              <a:rPr lang="fr-FR" dirty="0"/>
              <a:t> </a:t>
            </a:r>
          </a:p>
          <a:p>
            <a:endParaRPr lang="fr-FR" dirty="0"/>
          </a:p>
          <a:p>
            <a:r>
              <a:rPr lang="fr-FR" dirty="0"/>
              <a:t>Project: test which way </a:t>
            </a:r>
            <a:r>
              <a:rPr lang="fr-FR" dirty="0" err="1"/>
              <a:t>is</a:t>
            </a:r>
            <a:r>
              <a:rPr lang="fr-FR" dirty="0"/>
              <a:t> the best, can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obtain</a:t>
            </a:r>
            <a:r>
              <a:rPr lang="fr-FR" dirty="0"/>
              <a:t> good results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A838-DA30-4ED7-9650-F9B1ABD9F80C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18110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Let me </a:t>
            </a:r>
            <a:r>
              <a:rPr lang="fr-FR" dirty="0" err="1"/>
              <a:t>describe</a:t>
            </a:r>
            <a:r>
              <a:rPr lang="fr-FR" dirty="0"/>
              <a:t> the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used to answer </a:t>
            </a:r>
            <a:r>
              <a:rPr lang="fr-FR" dirty="0" err="1"/>
              <a:t>this</a:t>
            </a:r>
            <a:r>
              <a:rPr lang="fr-FR" dirty="0"/>
              <a:t> question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A838-DA30-4ED7-9650-F9B1ABD9F80C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00853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based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 on </a:t>
            </a:r>
            <a:r>
              <a:rPr lang="fr-FR" dirty="0" err="1"/>
              <a:t>this</a:t>
            </a:r>
            <a:r>
              <a:rPr lang="fr-FR" dirty="0"/>
              <a:t> article </a:t>
            </a:r>
          </a:p>
          <a:p>
            <a:r>
              <a:rPr lang="fr-FR" dirty="0"/>
              <a:t>Show </a:t>
            </a:r>
            <a:r>
              <a:rPr lang="fr-FR" dirty="0" err="1"/>
              <a:t>that</a:t>
            </a:r>
            <a:r>
              <a:rPr lang="fr-FR" dirty="0"/>
              <a:t> cortical expansion </a:t>
            </a:r>
            <a:r>
              <a:rPr lang="fr-FR" dirty="0" err="1"/>
              <a:t>linked</a:t>
            </a:r>
            <a:r>
              <a:rPr lang="fr-FR" dirty="0"/>
              <a:t> with émergence of new </a:t>
            </a:r>
            <a:r>
              <a:rPr lang="fr-FR" dirty="0" err="1"/>
              <a:t>folds</a:t>
            </a:r>
            <a:r>
              <a:rPr lang="fr-FR" dirty="0"/>
              <a:t> </a:t>
            </a:r>
          </a:p>
          <a:p>
            <a:r>
              <a:rPr lang="fr-FR" dirty="0"/>
              <a:t>Registration </a:t>
            </a:r>
            <a:r>
              <a:rPr lang="fr-FR" dirty="0" err="1"/>
              <a:t>tool</a:t>
            </a:r>
            <a:r>
              <a:rPr lang="fr-FR" dirty="0"/>
              <a:t> MSM (Multimodal surface </a:t>
            </a:r>
            <a:r>
              <a:rPr lang="fr-FR" dirty="0" err="1"/>
              <a:t>matching</a:t>
            </a:r>
            <a:r>
              <a:rPr lang="fr-FR" dirty="0"/>
              <a:t>)</a:t>
            </a:r>
          </a:p>
          <a:p>
            <a:r>
              <a:rPr lang="fr-FR" dirty="0" err="1"/>
              <a:t>We</a:t>
            </a:r>
            <a:r>
              <a:rPr lang="fr-FR" dirty="0"/>
              <a:t> tried the </a:t>
            </a:r>
            <a:r>
              <a:rPr lang="fr-FR" dirty="0" err="1"/>
              <a:t>same</a:t>
            </a:r>
            <a:r>
              <a:rPr lang="fr-FR" dirty="0"/>
              <a:t> configuration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A838-DA30-4ED7-9650-F9B1ABD9F80C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35183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Our data </a:t>
            </a:r>
          </a:p>
          <a:p>
            <a:r>
              <a:rPr lang="fr-FR" dirty="0" err="1"/>
              <a:t>dHCP</a:t>
            </a:r>
            <a:r>
              <a:rPr lang="fr-FR" dirty="0"/>
              <a:t> longitudinal data </a:t>
            </a:r>
            <a:r>
              <a:rPr lang="fr-FR" dirty="0">
                <a:sym typeface="Wingdings" panose="05000000000000000000" pitchFamily="2" charset="2"/>
              </a:rPr>
              <a:t> 2 scans, one </a:t>
            </a:r>
            <a:r>
              <a:rPr lang="fr-FR" dirty="0" err="1">
                <a:sym typeface="Wingdings" panose="05000000000000000000" pitchFamily="2" charset="2"/>
              </a:rPr>
              <a:t>preterm</a:t>
            </a:r>
            <a:r>
              <a:rPr lang="fr-FR" dirty="0">
                <a:sym typeface="Wingdings" panose="05000000000000000000" pitchFamily="2" charset="2"/>
              </a:rPr>
              <a:t>, second, normal </a:t>
            </a:r>
            <a:r>
              <a:rPr lang="fr-FR" dirty="0" err="1">
                <a:sym typeface="Wingdings" panose="05000000000000000000" pitchFamily="2" charset="2"/>
              </a:rPr>
              <a:t>age</a:t>
            </a:r>
            <a:r>
              <a:rPr lang="fr-FR" dirty="0">
                <a:sym typeface="Wingdings" panose="05000000000000000000" pitchFamily="2" charset="2"/>
              </a:rPr>
              <a:t> at </a:t>
            </a:r>
            <a:r>
              <a:rPr lang="fr-FR" dirty="0" err="1">
                <a:sym typeface="Wingdings" panose="05000000000000000000" pitchFamily="2" charset="2"/>
              </a:rPr>
              <a:t>birth</a:t>
            </a:r>
            <a:r>
              <a:rPr lang="fr-FR" dirty="0">
                <a:sym typeface="Wingdings" panose="05000000000000000000" pitchFamily="2" charset="2"/>
              </a:rPr>
              <a:t> </a:t>
            </a:r>
          </a:p>
          <a:p>
            <a:r>
              <a:rPr lang="fr-FR" dirty="0">
                <a:sym typeface="Wingdings" panose="05000000000000000000" pitchFamily="2" charset="2"/>
              </a:rPr>
              <a:t>Graphic </a:t>
            </a:r>
            <a:r>
              <a:rPr lang="fr-FR" dirty="0" err="1">
                <a:sym typeface="Wingdings" panose="05000000000000000000" pitchFamily="2" charset="2"/>
              </a:rPr>
              <a:t>individual</a:t>
            </a:r>
            <a:r>
              <a:rPr lang="fr-FR" dirty="0">
                <a:sym typeface="Wingdings" panose="05000000000000000000" pitchFamily="2" charset="2"/>
              </a:rPr>
              <a:t>, </a:t>
            </a:r>
            <a:r>
              <a:rPr lang="fr-FR" dirty="0" err="1">
                <a:sym typeface="Wingdings" panose="05000000000000000000" pitchFamily="2" charset="2"/>
              </a:rPr>
              <a:t>age</a:t>
            </a:r>
            <a:r>
              <a:rPr lang="fr-FR" dirty="0">
                <a:sym typeface="Wingdings" panose="05000000000000000000" pitchFamily="2" charset="2"/>
              </a:rPr>
              <a:t> for </a:t>
            </a:r>
            <a:r>
              <a:rPr lang="fr-FR" dirty="0" err="1">
                <a:sym typeface="Wingdings" panose="05000000000000000000" pitchFamily="2" charset="2"/>
              </a:rPr>
              <a:t>birth</a:t>
            </a:r>
            <a:r>
              <a:rPr lang="fr-FR" dirty="0">
                <a:sym typeface="Wingdings" panose="05000000000000000000" pitchFamily="2" charset="2"/>
              </a:rPr>
              <a:t>, first, second  </a:t>
            </a:r>
            <a:r>
              <a:rPr lang="fr-FR" dirty="0" err="1">
                <a:sym typeface="Wingdings" panose="05000000000000000000" pitchFamily="2" charset="2"/>
              </a:rPr>
              <a:t>variability</a:t>
            </a:r>
            <a:r>
              <a:rPr lang="fr-FR" dirty="0">
                <a:sym typeface="Wingdings" panose="05000000000000000000" pitchFamily="2" charset="2"/>
              </a:rPr>
              <a:t> 9 </a:t>
            </a:r>
            <a:r>
              <a:rPr lang="fr-FR" dirty="0" err="1">
                <a:sym typeface="Wingdings" panose="05000000000000000000" pitchFamily="2" charset="2"/>
              </a:rPr>
              <a:t>weeks</a:t>
            </a:r>
            <a:r>
              <a:rPr lang="fr-FR" dirty="0">
                <a:sym typeface="Wingdings" panose="05000000000000000000" pitchFamily="2" charset="2"/>
              </a:rPr>
              <a:t> diff between first and second scan </a:t>
            </a:r>
          </a:p>
          <a:p>
            <a:r>
              <a:rPr lang="fr-FR" dirty="0">
                <a:sym typeface="Wingdings" panose="05000000000000000000" pitchFamily="2" charset="2"/>
              </a:rPr>
              <a:t>Surface </a:t>
            </a:r>
            <a:r>
              <a:rPr lang="fr-FR" dirty="0" err="1">
                <a:sym typeface="Wingdings" panose="05000000000000000000" pitchFamily="2" charset="2"/>
              </a:rPr>
              <a:t>extracted</a:t>
            </a:r>
            <a:r>
              <a:rPr lang="fr-FR" dirty="0">
                <a:sym typeface="Wingdings" panose="05000000000000000000" pitchFamily="2" charset="2"/>
              </a:rPr>
              <a:t> for </a:t>
            </a:r>
            <a:r>
              <a:rPr lang="fr-FR" dirty="0" err="1">
                <a:sym typeface="Wingdings" panose="05000000000000000000" pitchFamily="2" charset="2"/>
              </a:rPr>
              <a:t>both</a:t>
            </a:r>
            <a:r>
              <a:rPr lang="fr-FR" dirty="0">
                <a:sym typeface="Wingdings" panose="05000000000000000000" pitchFamily="2" charset="2"/>
              </a:rPr>
              <a:t> </a:t>
            </a:r>
          </a:p>
          <a:p>
            <a:r>
              <a:rPr lang="fr-FR" dirty="0">
                <a:sym typeface="Wingdings" panose="05000000000000000000" pitchFamily="2" charset="2"/>
              </a:rPr>
              <a:t>Parcellation in 32 regions of interest using MCRIB S for second session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A838-DA30-4ED7-9650-F9B1ABD9F80C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23397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Registration </a:t>
            </a:r>
            <a:r>
              <a:rPr lang="fr-FR" dirty="0" err="1"/>
              <a:t>tool</a:t>
            </a:r>
            <a:r>
              <a:rPr lang="fr-FR" dirty="0"/>
              <a:t> MSM Take two </a:t>
            </a:r>
            <a:r>
              <a:rPr lang="fr-FR" dirty="0" err="1"/>
              <a:t>meshes</a:t>
            </a:r>
            <a:r>
              <a:rPr lang="fr-FR" dirty="0"/>
              <a:t>, </a:t>
            </a:r>
            <a:r>
              <a:rPr lang="fr-FR" dirty="0" err="1"/>
              <a:t>inner</a:t>
            </a:r>
            <a:r>
              <a:rPr lang="fr-FR" dirty="0"/>
              <a:t> surfaces </a:t>
            </a:r>
          </a:p>
          <a:p>
            <a:r>
              <a:rPr lang="fr-FR" dirty="0" err="1"/>
              <a:t>Meshes</a:t>
            </a:r>
            <a:r>
              <a:rPr lang="fr-FR" dirty="0"/>
              <a:t> </a:t>
            </a:r>
            <a:r>
              <a:rPr lang="fr-FR" dirty="0" err="1"/>
              <a:t>associated</a:t>
            </a:r>
            <a:r>
              <a:rPr lang="fr-FR" dirty="0"/>
              <a:t> with a data = </a:t>
            </a:r>
            <a:r>
              <a:rPr lang="fr-FR" dirty="0" err="1"/>
              <a:t>property</a:t>
            </a:r>
            <a:r>
              <a:rPr lang="fr-FR" dirty="0"/>
              <a:t> of space like </a:t>
            </a:r>
            <a:r>
              <a:rPr lang="fr-FR" dirty="0" err="1"/>
              <a:t>curvature</a:t>
            </a:r>
            <a:r>
              <a:rPr lang="fr-FR" dirty="0"/>
              <a:t> </a:t>
            </a:r>
          </a:p>
          <a:p>
            <a:r>
              <a:rPr lang="fr-FR" dirty="0"/>
              <a:t>Registration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based on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property</a:t>
            </a:r>
            <a:endParaRPr lang="fr-FR" dirty="0"/>
          </a:p>
          <a:p>
            <a:r>
              <a:rPr lang="fr-FR" dirty="0"/>
              <a:t>Any </a:t>
            </a:r>
            <a:r>
              <a:rPr lang="fr-FR" dirty="0" err="1"/>
              <a:t>kind</a:t>
            </a:r>
            <a:r>
              <a:rPr lang="fr-FR" dirty="0"/>
              <a:t> of data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A838-DA30-4ED7-9650-F9B1ABD9F80C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25838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Meshes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spheres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A838-DA30-4ED7-9650-F9B1ABD9F80C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9350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 </a:t>
            </a:r>
            <a:r>
              <a:rPr lang="fr-FR" dirty="0" err="1"/>
              <a:t>inflated</a:t>
            </a:r>
            <a:r>
              <a:rPr lang="fr-FR" dirty="0"/>
              <a:t> sphere </a:t>
            </a:r>
          </a:p>
          <a:p>
            <a:r>
              <a:rPr lang="fr-FR" dirty="0"/>
              <a:t>B </a:t>
            </a:r>
            <a:r>
              <a:rPr lang="fr-FR" dirty="0" err="1"/>
              <a:t>discrete</a:t>
            </a:r>
            <a:r>
              <a:rPr lang="fr-FR" dirty="0"/>
              <a:t> locations in second </a:t>
            </a:r>
            <a:r>
              <a:rPr lang="fr-FR" dirty="0" err="1"/>
              <a:t>sesssion</a:t>
            </a:r>
            <a:r>
              <a:rPr lang="fr-FR" dirty="0"/>
              <a:t> </a:t>
            </a:r>
            <a:r>
              <a:rPr lang="fr-FR" dirty="0" err="1"/>
              <a:t>mesh</a:t>
            </a:r>
            <a:r>
              <a:rPr lang="fr-FR" dirty="0"/>
              <a:t> </a:t>
            </a:r>
            <a:r>
              <a:rPr lang="fr-FR" dirty="0" err="1"/>
              <a:t>toward</a:t>
            </a:r>
            <a:r>
              <a:rPr lang="fr-FR" dirty="0"/>
              <a:t> which a control point of </a:t>
            </a:r>
            <a:r>
              <a:rPr lang="fr-FR" dirty="0" err="1"/>
              <a:t>our</a:t>
            </a:r>
            <a:r>
              <a:rPr lang="fr-FR" dirty="0"/>
              <a:t> first session </a:t>
            </a:r>
            <a:r>
              <a:rPr lang="fr-FR" dirty="0" err="1"/>
              <a:t>mesh</a:t>
            </a:r>
            <a:r>
              <a:rPr lang="fr-FR" dirty="0"/>
              <a:t> can move</a:t>
            </a:r>
          </a:p>
          <a:p>
            <a:r>
              <a:rPr lang="fr-FR" dirty="0" err="1"/>
              <a:t>Movment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rotation</a:t>
            </a:r>
          </a:p>
          <a:p>
            <a:r>
              <a:rPr lang="fr-FR" dirty="0"/>
              <a:t>C best rotation </a:t>
            </a:r>
            <a:r>
              <a:rPr lang="fr-FR" dirty="0" err="1"/>
              <a:t>is</a:t>
            </a:r>
            <a:r>
              <a:rPr lang="fr-FR" dirty="0"/>
              <a:t> the one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minimizes</a:t>
            </a:r>
            <a:r>
              <a:rPr lang="fr-FR" dirty="0"/>
              <a:t> the </a:t>
            </a:r>
            <a:r>
              <a:rPr lang="fr-FR" dirty="0" err="1"/>
              <a:t>cost</a:t>
            </a:r>
            <a:r>
              <a:rPr lang="fr-FR" dirty="0"/>
              <a:t> function C </a:t>
            </a:r>
          </a:p>
          <a:p>
            <a:r>
              <a:rPr lang="fr-FR" dirty="0"/>
              <a:t>Equation </a:t>
            </a:r>
          </a:p>
          <a:p>
            <a:r>
              <a:rPr lang="fr-FR" dirty="0"/>
              <a:t>First term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sum</a:t>
            </a:r>
            <a:r>
              <a:rPr lang="fr-FR" dirty="0"/>
              <a:t> of </a:t>
            </a:r>
            <a:r>
              <a:rPr lang="fr-FR" dirty="0" err="1"/>
              <a:t>cost</a:t>
            </a:r>
            <a:r>
              <a:rPr lang="fr-FR" dirty="0"/>
              <a:t> of rotations for </a:t>
            </a:r>
            <a:r>
              <a:rPr lang="fr-FR" dirty="0" err="1"/>
              <a:t>each</a:t>
            </a:r>
            <a:r>
              <a:rPr lang="fr-FR" dirty="0"/>
              <a:t> point in </a:t>
            </a:r>
            <a:r>
              <a:rPr lang="fr-FR" dirty="0" err="1"/>
              <a:t>grid</a:t>
            </a:r>
            <a:r>
              <a:rPr lang="fr-FR" dirty="0"/>
              <a:t> </a:t>
            </a:r>
          </a:p>
          <a:p>
            <a:r>
              <a:rPr lang="fr-FR" dirty="0"/>
              <a:t>Second term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penalization</a:t>
            </a:r>
            <a:r>
              <a:rPr lang="fr-FR" dirty="0"/>
              <a:t> term, </a:t>
            </a:r>
            <a:r>
              <a:rPr lang="fr-FR" dirty="0" err="1"/>
              <a:t>penalizes</a:t>
            </a:r>
            <a:r>
              <a:rPr lang="fr-FR" dirty="0"/>
              <a:t> </a:t>
            </a:r>
            <a:r>
              <a:rPr lang="fr-FR" dirty="0" err="1"/>
              <a:t>similarity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rotation of a point of the </a:t>
            </a:r>
            <a:r>
              <a:rPr lang="fr-FR" dirty="0" err="1"/>
              <a:t>grid</a:t>
            </a:r>
            <a:r>
              <a:rPr lang="fr-FR" dirty="0"/>
              <a:t> with its </a:t>
            </a:r>
            <a:r>
              <a:rPr lang="fr-FR" dirty="0" err="1"/>
              <a:t>neighbors</a:t>
            </a:r>
            <a:endParaRPr lang="fr-FR" dirty="0"/>
          </a:p>
          <a:p>
            <a:endParaRPr lang="fr-FR" dirty="0"/>
          </a:p>
          <a:p>
            <a:r>
              <a:rPr lang="fr-FR" dirty="0"/>
              <a:t>Output : first session </a:t>
            </a:r>
            <a:r>
              <a:rPr lang="fr-FR" dirty="0" err="1"/>
              <a:t>mesh</a:t>
            </a:r>
            <a:r>
              <a:rPr lang="fr-FR" dirty="0"/>
              <a:t> </a:t>
            </a:r>
            <a:r>
              <a:rPr lang="fr-FR" dirty="0" err="1"/>
              <a:t>registered</a:t>
            </a:r>
            <a:r>
              <a:rPr lang="fr-FR" dirty="0"/>
              <a:t> to the second session </a:t>
            </a:r>
          </a:p>
          <a:p>
            <a:r>
              <a:rPr lang="fr-FR" dirty="0"/>
              <a:t>See to </a:t>
            </a:r>
            <a:r>
              <a:rPr lang="fr-FR" dirty="0" err="1"/>
              <a:t>apply</a:t>
            </a:r>
            <a:r>
              <a:rPr lang="fr-FR" dirty="0"/>
              <a:t> a second session </a:t>
            </a:r>
            <a:r>
              <a:rPr lang="fr-FR" dirty="0" err="1"/>
              <a:t>sized</a:t>
            </a:r>
            <a:r>
              <a:rPr lang="fr-FR" dirty="0"/>
              <a:t> parcellation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need</a:t>
            </a:r>
            <a:r>
              <a:rPr lang="fr-FR" dirty="0">
                <a:sym typeface="Wingdings" panose="05000000000000000000" pitchFamily="2" charset="2"/>
              </a:rPr>
              <a:t> to </a:t>
            </a:r>
            <a:r>
              <a:rPr lang="fr-FR" dirty="0" err="1">
                <a:sym typeface="Wingdings" panose="05000000000000000000" pitchFamily="2" charset="2"/>
              </a:rPr>
              <a:t>resample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it</a:t>
            </a:r>
            <a:r>
              <a:rPr lang="fr-FR" dirty="0">
                <a:sym typeface="Wingdings" panose="05000000000000000000" pitchFamily="2" charset="2"/>
              </a:rPr>
              <a:t> to a first session </a:t>
            </a:r>
            <a:r>
              <a:rPr lang="fr-FR" dirty="0" err="1">
                <a:sym typeface="Wingdings" panose="05000000000000000000" pitchFamily="2" charset="2"/>
              </a:rPr>
              <a:t>sized</a:t>
            </a:r>
            <a:r>
              <a:rPr lang="fr-FR" dirty="0">
                <a:sym typeface="Wingdings" panose="05000000000000000000" pitchFamily="2" charset="2"/>
              </a:rPr>
              <a:t> parcellation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A838-DA30-4ED7-9650-F9B1ABD9F80C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2718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ym typeface="Wingdings" panose="05000000000000000000" pitchFamily="2" charset="2"/>
              </a:rPr>
              <a:t>In addition to </a:t>
            </a:r>
            <a:r>
              <a:rPr lang="fr-FR" dirty="0" err="1">
                <a:sym typeface="Wingdings" panose="05000000000000000000" pitchFamily="2" charset="2"/>
              </a:rPr>
              <a:t>this</a:t>
            </a:r>
            <a:r>
              <a:rPr lang="fr-FR" dirty="0">
                <a:sym typeface="Wingdings" panose="05000000000000000000" pitchFamily="2" charset="2"/>
              </a:rPr>
              <a:t> STRAIN MSM uses instead cliques </a:t>
            </a:r>
            <a:r>
              <a:rPr lang="fr-FR" dirty="0" err="1">
                <a:sym typeface="Wingdings" panose="05000000000000000000" pitchFamily="2" charset="2"/>
              </a:rPr>
              <a:t>so</a:t>
            </a:r>
            <a:r>
              <a:rPr lang="fr-FR" dirty="0">
                <a:sym typeface="Wingdings" panose="05000000000000000000" pitchFamily="2" charset="2"/>
              </a:rPr>
              <a:t> triangles not pairs (</a:t>
            </a:r>
            <a:r>
              <a:rPr lang="fr-FR" dirty="0" err="1">
                <a:sym typeface="Wingdings" panose="05000000000000000000" pitchFamily="2" charset="2"/>
              </a:rPr>
              <a:t>sMSM</a:t>
            </a:r>
            <a:r>
              <a:rPr lang="fr-FR" dirty="0">
                <a:sym typeface="Wingdings" panose="05000000000000000000" pitchFamily="2" charset="2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>
                <a:sym typeface="Wingdings" panose="05000000000000000000" pitchFamily="2" charset="2"/>
              </a:rPr>
              <a:t>Derives</a:t>
            </a:r>
            <a:r>
              <a:rPr lang="fr-FR" dirty="0">
                <a:sym typeface="Wingdings" panose="05000000000000000000" pitchFamily="2" charset="2"/>
              </a:rPr>
              <a:t> from </a:t>
            </a:r>
            <a:r>
              <a:rPr lang="fr-FR" dirty="0" err="1">
                <a:sym typeface="Wingdings" panose="05000000000000000000" pitchFamily="2" charset="2"/>
              </a:rPr>
              <a:t>strain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energy</a:t>
            </a:r>
            <a:r>
              <a:rPr lang="fr-FR" dirty="0">
                <a:sym typeface="Wingdings" panose="05000000000000000000" pitchFamily="2" charset="2"/>
              </a:rPr>
              <a:t>, </a:t>
            </a:r>
            <a:r>
              <a:rPr lang="fr-FR" dirty="0" err="1">
                <a:sym typeface="Wingdings" panose="05000000000000000000" pitchFamily="2" charset="2"/>
              </a:rPr>
              <a:t>biomechanical</a:t>
            </a:r>
            <a:r>
              <a:rPr lang="fr-FR" dirty="0">
                <a:sym typeface="Wingdings" panose="05000000000000000000" pitchFamily="2" charset="2"/>
              </a:rPr>
              <a:t> models of tissue </a:t>
            </a:r>
            <a:r>
              <a:rPr lang="fr-FR" dirty="0" err="1">
                <a:sym typeface="Wingdings" panose="05000000000000000000" pitchFamily="2" charset="2"/>
              </a:rPr>
              <a:t>deformation</a:t>
            </a:r>
            <a:r>
              <a:rPr lang="fr-FR" dirty="0">
                <a:sym typeface="Wingdings" panose="05000000000000000000" pitchFamily="2" charset="2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ym typeface="Wingdings" panose="05000000000000000000" pitchFamily="2" charset="2"/>
              </a:rPr>
              <a:t>More </a:t>
            </a:r>
            <a:r>
              <a:rPr lang="fr-FR" dirty="0" err="1">
                <a:sym typeface="Wingdings" panose="05000000000000000000" pitchFamily="2" charset="2"/>
              </a:rPr>
              <a:t>realistic</a:t>
            </a:r>
            <a:r>
              <a:rPr lang="fr-FR" dirty="0">
                <a:sym typeface="Wingdings" panose="05000000000000000000" pitchFamily="2" charset="2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ym typeface="Wingdings" panose="05000000000000000000" pitchFamily="2" charset="2"/>
              </a:rPr>
              <a:t>First term: </a:t>
            </a:r>
            <a:r>
              <a:rPr lang="fr-FR" dirty="0" err="1">
                <a:sym typeface="Wingdings" panose="05000000000000000000" pitchFamily="2" charset="2"/>
              </a:rPr>
              <a:t>similarity</a:t>
            </a:r>
            <a:r>
              <a:rPr lang="fr-FR" dirty="0">
                <a:sym typeface="Wingdings" panose="05000000000000000000" pitchFamily="2" charset="2"/>
              </a:rPr>
              <a:t> of the clique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>
                <a:sym typeface="Wingdings" panose="05000000000000000000" pitchFamily="2" charset="2"/>
              </a:rPr>
              <a:t>Second term: </a:t>
            </a:r>
            <a:r>
              <a:rPr lang="fr-FR" dirty="0" err="1">
                <a:sym typeface="Wingdings" panose="05000000000000000000" pitchFamily="2" charset="2"/>
              </a:rPr>
              <a:t>smoothness</a:t>
            </a:r>
            <a:r>
              <a:rPr lang="fr-FR" dirty="0">
                <a:sym typeface="Wingdings" panose="05000000000000000000" pitchFamily="2" charset="2"/>
              </a:rPr>
              <a:t> penalty of the </a:t>
            </a:r>
            <a:r>
              <a:rPr lang="fr-FR" dirty="0" err="1">
                <a:sym typeface="Wingdings" panose="05000000000000000000" pitchFamily="2" charset="2"/>
              </a:rPr>
              <a:t>regularization</a:t>
            </a:r>
            <a:r>
              <a:rPr lang="fr-FR" dirty="0">
                <a:sym typeface="Wingdings" panose="05000000000000000000" pitchFamily="2" charset="2"/>
              </a:rPr>
              <a:t> clique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A838-DA30-4ED7-9650-F9B1ABD9F80C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3723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Introduce issues </a:t>
            </a:r>
            <a:r>
              <a:rPr lang="fr-FR" dirty="0" err="1"/>
              <a:t>linked</a:t>
            </a:r>
            <a:r>
              <a:rPr lang="fr-FR" dirty="0"/>
              <a:t> to </a:t>
            </a:r>
            <a:r>
              <a:rPr lang="fr-FR" dirty="0" err="1"/>
              <a:t>brain</a:t>
            </a:r>
            <a:r>
              <a:rPr lang="fr-FR" dirty="0"/>
              <a:t> development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DF9DA-AEB3-4457-A43B-45E85D6D08A4}" type="slidenum">
              <a:rPr lang="fr-FR" smtClean="0"/>
              <a:t>2</a:t>
            </a:fld>
            <a:endParaRPr lang="fr-F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Improvment</a:t>
            </a:r>
            <a:r>
              <a:rPr lang="fr-FR" dirty="0"/>
              <a:t> </a:t>
            </a:r>
          </a:p>
          <a:p>
            <a:r>
              <a:rPr lang="fr-FR" dirty="0"/>
              <a:t>aMSM which </a:t>
            </a:r>
            <a:r>
              <a:rPr lang="fr-FR" dirty="0" err="1"/>
              <a:t>penalizes</a:t>
            </a:r>
            <a:r>
              <a:rPr lang="fr-FR" dirty="0"/>
              <a:t> </a:t>
            </a:r>
            <a:r>
              <a:rPr lang="fr-FR" dirty="0" err="1"/>
              <a:t>anatomical</a:t>
            </a:r>
            <a:r>
              <a:rPr lang="fr-FR" dirty="0"/>
              <a:t> déformations </a:t>
            </a:r>
          </a:p>
          <a:p>
            <a:r>
              <a:rPr lang="fr-FR" dirty="0"/>
              <a:t>Takes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anatomical</a:t>
            </a:r>
            <a:r>
              <a:rPr lang="fr-FR" dirty="0"/>
              <a:t> surfaces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A838-DA30-4ED7-9650-F9B1ABD9F80C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63537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Summarize</a:t>
            </a:r>
            <a:r>
              <a:rPr lang="fr-FR" dirty="0"/>
              <a:t> pipeline for intra-subject </a:t>
            </a:r>
            <a:r>
              <a:rPr lang="fr-FR" dirty="0" err="1"/>
              <a:t>matching</a:t>
            </a:r>
            <a:r>
              <a:rPr lang="fr-FR" dirty="0"/>
              <a:t> </a:t>
            </a:r>
          </a:p>
          <a:p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indidual</a:t>
            </a:r>
            <a:r>
              <a:rPr lang="fr-FR" dirty="0"/>
              <a:t>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A838-DA30-4ED7-9650-F9B1ABD9F80C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00369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Rotation between first session and </a:t>
            </a:r>
            <a:r>
              <a:rPr lang="fr-FR" dirty="0" err="1"/>
              <a:t>template</a:t>
            </a:r>
            <a:r>
              <a:rPr lang="fr-FR" dirty="0"/>
              <a:t> space </a:t>
            </a:r>
          </a:p>
          <a:p>
            <a:r>
              <a:rPr lang="fr-FR" dirty="0"/>
              <a:t>Template </a:t>
            </a:r>
            <a:r>
              <a:rPr lang="fr-FR" dirty="0" err="1"/>
              <a:t>method</a:t>
            </a:r>
            <a:r>
              <a:rPr lang="fr-FR" dirty="0"/>
              <a:t> uses </a:t>
            </a:r>
            <a:r>
              <a:rPr lang="fr-FR" dirty="0" err="1"/>
              <a:t>also</a:t>
            </a:r>
            <a:r>
              <a:rPr lang="fr-FR" dirty="0"/>
              <a:t> MSM to register but </a:t>
            </a:r>
            <a:r>
              <a:rPr lang="fr-FR" dirty="0" err="1"/>
              <a:t>this</a:t>
            </a:r>
            <a:r>
              <a:rPr lang="fr-FR" dirty="0"/>
              <a:t> time from first session to </a:t>
            </a:r>
            <a:r>
              <a:rPr lang="fr-FR" dirty="0" err="1"/>
              <a:t>template</a:t>
            </a:r>
            <a:r>
              <a:rPr lang="fr-FR" dirty="0"/>
              <a:t> space</a:t>
            </a:r>
          </a:p>
          <a:p>
            <a:r>
              <a:rPr lang="fr-FR" dirty="0" err="1"/>
              <a:t>Resampling</a:t>
            </a:r>
            <a:r>
              <a:rPr lang="fr-FR" dirty="0"/>
              <a:t> again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Compare default MSM, </a:t>
            </a:r>
            <a:r>
              <a:rPr lang="fr-FR" dirty="0" err="1"/>
              <a:t>sMSM</a:t>
            </a:r>
            <a:r>
              <a:rPr lang="fr-FR" dirty="0"/>
              <a:t>, aMSM, MSM through </a:t>
            </a:r>
            <a:r>
              <a:rPr lang="fr-FR" dirty="0" err="1"/>
              <a:t>template</a:t>
            </a:r>
            <a:r>
              <a:rPr lang="fr-FR" dirty="0"/>
              <a:t> instead of second session </a:t>
            </a:r>
          </a:p>
          <a:p>
            <a:r>
              <a:rPr lang="fr-FR" dirty="0" err="1"/>
              <a:t>Pass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pacellations</a:t>
            </a:r>
            <a:r>
              <a:rPr lang="fr-FR" dirty="0"/>
              <a:t> through a </a:t>
            </a:r>
            <a:r>
              <a:rPr lang="fr-FR" dirty="0" err="1"/>
              <a:t>common</a:t>
            </a:r>
            <a:r>
              <a:rPr lang="fr-FR" dirty="0"/>
              <a:t> space</a:t>
            </a:r>
          </a:p>
          <a:p>
            <a:r>
              <a:rPr lang="fr-FR" dirty="0"/>
              <a:t>If registration performed well, </a:t>
            </a:r>
            <a:r>
              <a:rPr lang="fr-FR" dirty="0" err="1"/>
              <a:t>we</a:t>
            </a:r>
            <a:r>
              <a:rPr lang="fr-FR" dirty="0"/>
              <a:t> should get no </a:t>
            </a:r>
            <a:r>
              <a:rPr lang="fr-FR" dirty="0" err="1"/>
              <a:t>difference</a:t>
            </a:r>
            <a:r>
              <a:rPr lang="fr-FR" dirty="0"/>
              <a:t> in size/location of regions for </a:t>
            </a:r>
            <a:r>
              <a:rPr lang="fr-FR" dirty="0" err="1"/>
              <a:t>individuals</a:t>
            </a:r>
            <a:r>
              <a:rPr lang="fr-FR" dirty="0"/>
              <a:t> </a:t>
            </a:r>
          </a:p>
          <a:p>
            <a:r>
              <a:rPr lang="fr-FR" dirty="0"/>
              <a:t>Compute </a:t>
            </a:r>
            <a:r>
              <a:rPr lang="fr-FR" dirty="0" err="1"/>
              <a:t>difference</a:t>
            </a:r>
            <a:r>
              <a:rPr lang="fr-FR" dirty="0"/>
              <a:t> between two subjects </a:t>
            </a:r>
            <a:r>
              <a:rPr lang="fr-FR" dirty="0" err="1"/>
              <a:t>parcellations</a:t>
            </a:r>
            <a:r>
              <a:rPr lang="fr-FR" dirty="0"/>
              <a:t> to get registration </a:t>
            </a:r>
            <a:r>
              <a:rPr lang="fr-FR" dirty="0" err="1"/>
              <a:t>error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A838-DA30-4ED7-9650-F9B1ABD9F80C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60596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Dice</a:t>
            </a:r>
            <a:r>
              <a:rPr lang="fr-FR" dirty="0"/>
              <a:t> score: </a:t>
            </a:r>
            <a:r>
              <a:rPr lang="fr-FR" dirty="0" err="1"/>
              <a:t>similarity</a:t>
            </a:r>
            <a:r>
              <a:rPr lang="fr-FR" dirty="0"/>
              <a:t> </a:t>
            </a:r>
          </a:p>
          <a:p>
            <a:r>
              <a:rPr lang="fr-FR" dirty="0"/>
              <a:t>Hausdorff: maximum non </a:t>
            </a:r>
            <a:r>
              <a:rPr lang="fr-FR" dirty="0" err="1"/>
              <a:t>overlapping</a:t>
            </a:r>
            <a:r>
              <a:rPr lang="fr-FR" dirty="0"/>
              <a:t> region</a:t>
            </a:r>
          </a:p>
          <a:p>
            <a:r>
              <a:rPr lang="fr-FR" dirty="0"/>
              <a:t>Area change </a:t>
            </a:r>
          </a:p>
          <a:p>
            <a:r>
              <a:rPr lang="fr-FR" dirty="0"/>
              <a:t>More about </a:t>
            </a:r>
            <a:r>
              <a:rPr lang="fr-FR" dirty="0" err="1"/>
              <a:t>shape</a:t>
            </a:r>
            <a:r>
              <a:rPr lang="fr-FR" dirty="0"/>
              <a:t>, location, size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A838-DA30-4ED7-9650-F9B1ABD9F80C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5887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A838-DA30-4ED7-9650-F9B1ABD9F80C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08737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Temporal lobe </a:t>
            </a:r>
          </a:p>
          <a:p>
            <a:r>
              <a:rPr lang="fr-FR" dirty="0"/>
              <a:t>Cross </a:t>
            </a:r>
            <a:r>
              <a:rPr lang="fr-FR" dirty="0" err="1"/>
              <a:t>lateral</a:t>
            </a:r>
            <a:r>
              <a:rPr lang="fr-FR" dirty="0"/>
              <a:t> fissure </a:t>
            </a:r>
          </a:p>
          <a:p>
            <a:r>
              <a:rPr lang="fr-FR" dirty="0"/>
              <a:t>TMSM </a:t>
            </a:r>
            <a:r>
              <a:rPr lang="fr-FR" dirty="0" err="1"/>
              <a:t>is</a:t>
            </a:r>
            <a:r>
              <a:rPr lang="fr-FR" dirty="0"/>
              <a:t> way better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A838-DA30-4ED7-9650-F9B1ABD9F80C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04806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Three</a:t>
            </a:r>
            <a:r>
              <a:rPr lang="fr-FR" dirty="0"/>
              <a:t> </a:t>
            </a:r>
            <a:r>
              <a:rPr lang="fr-FR" dirty="0" err="1"/>
              <a:t>boxplots</a:t>
            </a:r>
            <a:r>
              <a:rPr lang="fr-FR" dirty="0"/>
              <a:t> for </a:t>
            </a:r>
            <a:r>
              <a:rPr lang="fr-FR" dirty="0" err="1"/>
              <a:t>three</a:t>
            </a:r>
            <a:r>
              <a:rPr lang="fr-FR" dirty="0"/>
              <a:t> metrics</a:t>
            </a:r>
          </a:p>
          <a:p>
            <a:r>
              <a:rPr lang="fr-FR" dirty="0"/>
              <a:t>4 </a:t>
            </a:r>
            <a:r>
              <a:rPr lang="fr-FR" dirty="0" err="1"/>
              <a:t>methods</a:t>
            </a:r>
            <a:r>
              <a:rPr lang="fr-FR" dirty="0"/>
              <a:t> on x-axis</a:t>
            </a:r>
          </a:p>
          <a:p>
            <a:r>
              <a:rPr lang="fr-FR" dirty="0"/>
              <a:t>Score on y-axis</a:t>
            </a:r>
          </a:p>
          <a:p>
            <a:r>
              <a:rPr lang="fr-FR" dirty="0" err="1"/>
              <a:t>Mean</a:t>
            </a:r>
            <a:r>
              <a:rPr lang="fr-FR" dirty="0"/>
              <a:t> and </a:t>
            </a:r>
            <a:r>
              <a:rPr lang="fr-FR" dirty="0" err="1"/>
              <a:t>median</a:t>
            </a:r>
            <a:r>
              <a:rPr lang="fr-FR" dirty="0"/>
              <a:t> score </a:t>
            </a:r>
          </a:p>
          <a:p>
            <a:r>
              <a:rPr lang="fr-FR" dirty="0" err="1"/>
              <a:t>tMSM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always</a:t>
            </a:r>
            <a:r>
              <a:rPr lang="fr-FR" dirty="0"/>
              <a:t> better </a:t>
            </a:r>
          </a:p>
          <a:p>
            <a:r>
              <a:rPr lang="fr-FR" dirty="0"/>
              <a:t>Other MSM </a:t>
            </a:r>
            <a:r>
              <a:rPr lang="fr-FR" dirty="0" err="1"/>
              <a:t>methods</a:t>
            </a:r>
            <a:r>
              <a:rPr lang="fr-FR" dirty="0"/>
              <a:t> </a:t>
            </a:r>
            <a:r>
              <a:rPr lang="fr-FR" dirty="0" err="1"/>
              <a:t>vary</a:t>
            </a:r>
            <a:r>
              <a:rPr lang="fr-FR" dirty="0"/>
              <a:t> </a:t>
            </a:r>
          </a:p>
          <a:p>
            <a:r>
              <a:rPr lang="fr-FR" dirty="0"/>
              <a:t>Are they different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A838-DA30-4ED7-9650-F9B1ABD9F80C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45585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See here data do not follow a normal distribution </a:t>
            </a:r>
          </a:p>
          <a:p>
            <a:r>
              <a:rPr lang="fr-FR" dirty="0"/>
              <a:t>Use Friedman non </a:t>
            </a:r>
            <a:r>
              <a:rPr lang="fr-FR" dirty="0" err="1"/>
              <a:t>parametric</a:t>
            </a:r>
            <a:r>
              <a:rPr lang="fr-FR" dirty="0"/>
              <a:t> test and see </a:t>
            </a:r>
          </a:p>
          <a:p>
            <a:r>
              <a:rPr lang="fr-FR" dirty="0"/>
              <a:t>5.99 2 </a:t>
            </a:r>
            <a:r>
              <a:rPr lang="fr-FR" dirty="0" err="1"/>
              <a:t>df</a:t>
            </a:r>
            <a:endParaRPr lang="fr-FR" dirty="0"/>
          </a:p>
          <a:p>
            <a:r>
              <a:rPr lang="fr-FR" dirty="0"/>
              <a:t>7.88 3 </a:t>
            </a:r>
            <a:r>
              <a:rPr lang="fr-FR" dirty="0" err="1"/>
              <a:t>df</a:t>
            </a:r>
            <a:r>
              <a:rPr lang="fr-FR" dirty="0"/>
              <a:t> </a:t>
            </a:r>
          </a:p>
          <a:p>
            <a:r>
              <a:rPr lang="fr-FR" dirty="0" err="1"/>
              <a:t>Three</a:t>
            </a:r>
            <a:r>
              <a:rPr lang="fr-FR" dirty="0"/>
              <a:t> intra-subject </a:t>
            </a:r>
            <a:r>
              <a:rPr lang="fr-FR" dirty="0" err="1"/>
              <a:t>matching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are </a:t>
            </a:r>
            <a:r>
              <a:rPr lang="fr-FR" dirty="0" err="1"/>
              <a:t>significatively</a:t>
            </a:r>
            <a:r>
              <a:rPr lang="fr-FR" dirty="0"/>
              <a:t> different with way more than 95% of confidence </a:t>
            </a:r>
          </a:p>
          <a:p>
            <a:r>
              <a:rPr lang="fr-FR" dirty="0" err="1"/>
              <a:t>Same</a:t>
            </a:r>
            <a:r>
              <a:rPr lang="fr-FR" dirty="0"/>
              <a:t> for four subjects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A838-DA30-4ED7-9650-F9B1ABD9F80C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19343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Graph </a:t>
            </a:r>
            <a:r>
              <a:rPr lang="fr-FR" dirty="0" err="1"/>
              <a:t>we</a:t>
            </a:r>
            <a:r>
              <a:rPr lang="fr-FR" dirty="0"/>
              <a:t> zoom on results </a:t>
            </a:r>
          </a:p>
          <a:p>
            <a:r>
              <a:rPr lang="fr-FR" dirty="0"/>
              <a:t>Registration through </a:t>
            </a:r>
            <a:r>
              <a:rPr lang="fr-FR" dirty="0" err="1"/>
              <a:t>template</a:t>
            </a:r>
            <a:r>
              <a:rPr lang="fr-FR" dirty="0"/>
              <a:t> </a:t>
            </a:r>
          </a:p>
          <a:p>
            <a:r>
              <a:rPr lang="fr-FR" dirty="0" err="1"/>
              <a:t>Dice</a:t>
            </a:r>
            <a:r>
              <a:rPr lang="fr-FR" dirty="0"/>
              <a:t> score metric </a:t>
            </a:r>
          </a:p>
          <a:p>
            <a:r>
              <a:rPr lang="fr-FR" dirty="0"/>
              <a:t>Per region </a:t>
            </a:r>
          </a:p>
          <a:p>
            <a:r>
              <a:rPr lang="fr-FR" dirty="0"/>
              <a:t>See 12, 35V performed </a:t>
            </a:r>
            <a:r>
              <a:rPr lang="fr-FR" dirty="0" err="1"/>
              <a:t>very</a:t>
            </a:r>
            <a:r>
              <a:rPr lang="fr-FR" dirty="0"/>
              <a:t> well </a:t>
            </a:r>
          </a:p>
          <a:p>
            <a:r>
              <a:rPr lang="fr-FR" dirty="0"/>
              <a:t>0,2,3, 31, 34 not </a:t>
            </a:r>
            <a:r>
              <a:rPr lang="fr-FR" dirty="0" err="1"/>
              <a:t>so</a:t>
            </a:r>
            <a:r>
              <a:rPr lang="fr-FR" dirty="0"/>
              <a:t> well </a:t>
            </a:r>
          </a:p>
          <a:p>
            <a:r>
              <a:rPr lang="fr-FR" dirty="0"/>
              <a:t>Best </a:t>
            </a:r>
            <a:r>
              <a:rPr lang="fr-FR" dirty="0" err="1"/>
              <a:t>method</a:t>
            </a:r>
            <a:r>
              <a:rPr lang="fr-FR" dirty="0"/>
              <a:t> show a </a:t>
            </a:r>
            <a:r>
              <a:rPr lang="fr-FR" dirty="0" err="1"/>
              <a:t>variablity</a:t>
            </a:r>
            <a:r>
              <a:rPr lang="fr-FR" dirty="0"/>
              <a:t> in regions </a:t>
            </a:r>
          </a:p>
          <a:p>
            <a:r>
              <a:rPr lang="fr-FR" dirty="0"/>
              <a:t>Even for left and right </a:t>
            </a:r>
            <a:r>
              <a:rPr lang="fr-FR" dirty="0" err="1"/>
              <a:t>hemisphere</a:t>
            </a:r>
            <a:r>
              <a:rPr lang="fr-FR" dirty="0"/>
              <a:t>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A838-DA30-4ED7-9650-F9B1ABD9F80C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6444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Graph </a:t>
            </a:r>
            <a:r>
              <a:rPr lang="fr-FR" dirty="0" err="1"/>
              <a:t>we</a:t>
            </a:r>
            <a:r>
              <a:rPr lang="fr-FR" dirty="0"/>
              <a:t> zoom on results </a:t>
            </a:r>
          </a:p>
          <a:p>
            <a:r>
              <a:rPr lang="fr-FR" dirty="0"/>
              <a:t>Registration through </a:t>
            </a:r>
            <a:r>
              <a:rPr lang="fr-FR" dirty="0" err="1"/>
              <a:t>template</a:t>
            </a:r>
            <a:r>
              <a:rPr lang="fr-FR" dirty="0"/>
              <a:t> </a:t>
            </a:r>
          </a:p>
          <a:p>
            <a:r>
              <a:rPr lang="fr-FR" dirty="0" err="1"/>
              <a:t>Dice</a:t>
            </a:r>
            <a:r>
              <a:rPr lang="fr-FR" dirty="0"/>
              <a:t> score metric </a:t>
            </a:r>
          </a:p>
          <a:p>
            <a:r>
              <a:rPr lang="fr-FR" dirty="0"/>
              <a:t>Per region </a:t>
            </a:r>
          </a:p>
          <a:p>
            <a:r>
              <a:rPr lang="fr-FR" dirty="0"/>
              <a:t>See 12, 35V performed </a:t>
            </a:r>
            <a:r>
              <a:rPr lang="fr-FR" dirty="0" err="1"/>
              <a:t>very</a:t>
            </a:r>
            <a:r>
              <a:rPr lang="fr-FR" dirty="0"/>
              <a:t> well </a:t>
            </a:r>
          </a:p>
          <a:p>
            <a:r>
              <a:rPr lang="fr-FR" dirty="0"/>
              <a:t>0,2,3, 31, 34 not </a:t>
            </a:r>
            <a:r>
              <a:rPr lang="fr-FR" dirty="0" err="1"/>
              <a:t>so</a:t>
            </a:r>
            <a:r>
              <a:rPr lang="fr-FR" dirty="0"/>
              <a:t> well </a:t>
            </a:r>
          </a:p>
          <a:p>
            <a:r>
              <a:rPr lang="fr-FR" dirty="0"/>
              <a:t>Best </a:t>
            </a:r>
            <a:r>
              <a:rPr lang="fr-FR" dirty="0" err="1"/>
              <a:t>method</a:t>
            </a:r>
            <a:r>
              <a:rPr lang="fr-FR" dirty="0"/>
              <a:t> show a </a:t>
            </a:r>
            <a:r>
              <a:rPr lang="fr-FR" dirty="0" err="1"/>
              <a:t>variablity</a:t>
            </a:r>
            <a:r>
              <a:rPr lang="fr-FR" dirty="0"/>
              <a:t> in regions </a:t>
            </a:r>
          </a:p>
          <a:p>
            <a:r>
              <a:rPr lang="fr-FR" dirty="0"/>
              <a:t>Even for left and right </a:t>
            </a:r>
            <a:r>
              <a:rPr lang="fr-FR" dirty="0" err="1"/>
              <a:t>hemisphere</a:t>
            </a:r>
            <a:r>
              <a:rPr lang="fr-FR" dirty="0"/>
              <a:t>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A838-DA30-4ED7-9650-F9B1ABD9F80C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0075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Brain development </a:t>
            </a:r>
          </a:p>
          <a:p>
            <a:r>
              <a:rPr lang="fr-FR" dirty="0"/>
              <a:t>Size of the </a:t>
            </a:r>
            <a:r>
              <a:rPr lang="fr-FR" dirty="0" err="1"/>
              <a:t>brain</a:t>
            </a:r>
            <a:r>
              <a:rPr lang="fr-FR" dirty="0"/>
              <a:t> too</a:t>
            </a:r>
          </a:p>
          <a:p>
            <a:r>
              <a:rPr lang="fr-FR" dirty="0"/>
              <a:t>Cortical surface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DF9DA-AEB3-4457-A43B-45E85D6D08A4}" type="slidenum">
              <a:rPr lang="fr-FR" smtClean="0"/>
              <a:t>3</a:t>
            </a:fld>
            <a:endParaRPr lang="fr-F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A838-DA30-4ED7-9650-F9B1ABD9F80C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16350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Age of subject, max diff was 8 </a:t>
            </a:r>
            <a:r>
              <a:rPr lang="fr-FR" dirty="0" err="1"/>
              <a:t>weeks</a:t>
            </a:r>
            <a:r>
              <a:rPr lang="fr-FR" dirty="0"/>
              <a:t> in Garcia and al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A838-DA30-4ED7-9650-F9B1ABD9F80C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41123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Maybe </a:t>
            </a:r>
            <a:r>
              <a:rPr lang="fr-FR" dirty="0" err="1"/>
              <a:t>our</a:t>
            </a:r>
            <a:r>
              <a:rPr lang="fr-FR" dirty="0"/>
              <a:t> subjects were too </a:t>
            </a:r>
            <a:r>
              <a:rPr lang="fr-FR" dirty="0" err="1"/>
              <a:t>young</a:t>
            </a:r>
            <a:r>
              <a:rPr lang="fr-FR" dirty="0"/>
              <a:t>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A838-DA30-4ED7-9650-F9B1ABD9F80C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09729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Still</a:t>
            </a:r>
            <a:r>
              <a:rPr lang="fr-FR" dirty="0"/>
              <a:t> important to take into account intra-subject </a:t>
            </a:r>
            <a:r>
              <a:rPr lang="fr-FR" dirty="0" err="1"/>
              <a:t>variability</a:t>
            </a:r>
            <a:r>
              <a:rPr lang="fr-FR" dirty="0"/>
              <a:t> </a:t>
            </a:r>
          </a:p>
          <a:p>
            <a:r>
              <a:rPr lang="fr-FR" dirty="0" err="1"/>
              <a:t>tMSM</a:t>
            </a:r>
            <a:r>
              <a:rPr lang="fr-FR" dirty="0"/>
              <a:t> better but </a:t>
            </a:r>
            <a:r>
              <a:rPr lang="fr-FR" dirty="0" err="1"/>
              <a:t>we</a:t>
            </a:r>
            <a:r>
              <a:rPr lang="fr-FR" dirty="0"/>
              <a:t> want direct MSM </a:t>
            </a:r>
            <a:r>
              <a:rPr lang="fr-FR" dirty="0" err="1"/>
              <a:t>methods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better </a:t>
            </a:r>
          </a:p>
          <a:p>
            <a:r>
              <a:rPr lang="fr-FR" dirty="0" err="1"/>
              <a:t>Improve</a:t>
            </a:r>
            <a:r>
              <a:rPr lang="fr-FR" dirty="0"/>
              <a:t> many </a:t>
            </a:r>
            <a:r>
              <a:rPr lang="fr-FR" dirty="0" err="1"/>
              <a:t>ways</a:t>
            </a:r>
            <a:r>
              <a:rPr lang="fr-FR" dirty="0"/>
              <a:t> </a:t>
            </a:r>
          </a:p>
          <a:p>
            <a:r>
              <a:rPr lang="fr-FR" dirty="0"/>
              <a:t>Help MSM having brains in </a:t>
            </a:r>
            <a:r>
              <a:rPr lang="fr-FR" dirty="0" err="1"/>
              <a:t>same</a:t>
            </a:r>
            <a:r>
              <a:rPr lang="fr-FR" dirty="0"/>
              <a:t> orientation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A838-DA30-4ED7-9650-F9B1ABD9F80C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86824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Reversed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</a:p>
          <a:p>
            <a:r>
              <a:rPr lang="fr-FR" dirty="0" err="1"/>
              <a:t>Allow</a:t>
            </a:r>
            <a:r>
              <a:rPr lang="fr-FR" dirty="0"/>
              <a:t> not to </a:t>
            </a:r>
            <a:r>
              <a:rPr lang="fr-FR" dirty="0" err="1"/>
              <a:t>resample</a:t>
            </a:r>
            <a:r>
              <a:rPr lang="fr-FR" dirty="0"/>
              <a:t>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A838-DA30-4ED7-9650-F9B1ABD9F80C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31097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Use another data like </a:t>
            </a:r>
            <a:r>
              <a:rPr lang="fr-FR" dirty="0" err="1"/>
              <a:t>myelin</a:t>
            </a:r>
            <a:r>
              <a:rPr lang="fr-FR" dirty="0"/>
              <a:t> </a:t>
            </a:r>
            <a:r>
              <a:rPr lang="fr-FR" dirty="0" err="1"/>
              <a:t>map</a:t>
            </a:r>
            <a:r>
              <a:rPr lang="fr-FR" dirty="0"/>
              <a:t> </a:t>
            </a:r>
          </a:p>
          <a:p>
            <a:r>
              <a:rPr lang="fr-FR" dirty="0"/>
              <a:t>Or MSM </a:t>
            </a:r>
            <a:r>
              <a:rPr lang="fr-FR" dirty="0" err="1"/>
              <a:t>allows</a:t>
            </a:r>
            <a:r>
              <a:rPr lang="fr-FR" dirty="0"/>
              <a:t> to use many data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A838-DA30-4ED7-9650-F9B1ABD9F80C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98039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Use </a:t>
            </a:r>
            <a:r>
              <a:rPr lang="fr-FR" dirty="0" err="1"/>
              <a:t>midthickness</a:t>
            </a:r>
            <a:r>
              <a:rPr lang="fr-FR" dirty="0"/>
              <a:t> instead of </a:t>
            </a:r>
            <a:r>
              <a:rPr lang="fr-FR" dirty="0" err="1"/>
              <a:t>inner</a:t>
            </a:r>
            <a:r>
              <a:rPr lang="fr-FR" dirty="0"/>
              <a:t> surface </a:t>
            </a:r>
          </a:p>
          <a:p>
            <a:r>
              <a:rPr lang="fr-FR" dirty="0" err="1"/>
              <a:t>Midthickness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midway</a:t>
            </a:r>
            <a:r>
              <a:rPr lang="fr-FR" dirty="0"/>
              <a:t> between </a:t>
            </a:r>
            <a:r>
              <a:rPr lang="fr-FR" dirty="0" err="1"/>
              <a:t>outter</a:t>
            </a:r>
            <a:r>
              <a:rPr lang="fr-FR" dirty="0"/>
              <a:t> and </a:t>
            </a:r>
            <a:r>
              <a:rPr lang="fr-FR" dirty="0" err="1"/>
              <a:t>inner</a:t>
            </a:r>
            <a:r>
              <a:rPr lang="fr-FR" dirty="0"/>
              <a:t> surface and would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supposed</a:t>
            </a:r>
            <a:r>
              <a:rPr lang="fr-FR" dirty="0"/>
              <a:t> to give less variance in results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A838-DA30-4ED7-9650-F9B1ABD9F80C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13444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Any questions : </a:t>
            </a:r>
          </a:p>
          <a:p>
            <a:endParaRPr lang="fr-FR" dirty="0"/>
          </a:p>
          <a:p>
            <a:r>
              <a:rPr lang="fr-FR" dirty="0"/>
              <a:t>Why </a:t>
            </a:r>
            <a:r>
              <a:rPr lang="fr-FR" dirty="0" err="1"/>
              <a:t>both</a:t>
            </a:r>
            <a:r>
              <a:rPr lang="fr-FR" dirty="0"/>
              <a:t> </a:t>
            </a:r>
            <a:r>
              <a:rPr lang="fr-FR" dirty="0" err="1"/>
              <a:t>visual</a:t>
            </a:r>
            <a:r>
              <a:rPr lang="fr-FR" dirty="0"/>
              <a:t> and micro stimulation for </a:t>
            </a:r>
            <a:r>
              <a:rPr lang="fr-FR" dirty="0" err="1"/>
              <a:t>letter</a:t>
            </a:r>
            <a:r>
              <a:rPr lang="fr-FR" dirty="0"/>
              <a:t> task ? </a:t>
            </a:r>
          </a:p>
          <a:p>
            <a:r>
              <a:rPr lang="fr-FR" dirty="0"/>
              <a:t>Why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a BMI ? </a:t>
            </a:r>
          </a:p>
          <a:p>
            <a:r>
              <a:rPr lang="fr-FR" dirty="0"/>
              <a:t>Will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say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closed </a:t>
            </a:r>
            <a:r>
              <a:rPr lang="fr-FR" dirty="0" err="1"/>
              <a:t>loop</a:t>
            </a:r>
            <a:r>
              <a:rPr lang="fr-FR" dirty="0"/>
              <a:t> </a:t>
            </a:r>
            <a:r>
              <a:rPr lang="fr-FR" dirty="0" err="1"/>
              <a:t>experiment</a:t>
            </a:r>
            <a:r>
              <a:rPr lang="fr-FR" dirty="0"/>
              <a:t> ? Brain machine interface ?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DF9DA-AEB3-4457-A43B-45E85D6D08A4}" type="slidenum">
              <a:rPr lang="fr-FR" smtClean="0"/>
              <a:t>45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Maturity</a:t>
            </a:r>
            <a:r>
              <a:rPr lang="fr-FR" dirty="0"/>
              <a:t>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DF9DA-AEB3-4457-A43B-45E85D6D08A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0785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Cortical </a:t>
            </a:r>
            <a:r>
              <a:rPr lang="fr-FR" dirty="0" err="1"/>
              <a:t>folding</a:t>
            </a:r>
            <a:r>
              <a:rPr lang="fr-FR" dirty="0"/>
              <a:t> </a:t>
            </a:r>
          </a:p>
          <a:p>
            <a:pPr marL="285750" indent="-285750">
              <a:buFontTx/>
              <a:buChar char="-"/>
            </a:pPr>
            <a:r>
              <a:rPr lang="fr-F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early development - </a:t>
            </a:r>
            <a:r>
              <a:rPr lang="fr-FR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complex</a:t>
            </a:r>
            <a:r>
              <a:rPr lang="fr-F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fast changing – </a:t>
            </a:r>
          </a:p>
          <a:p>
            <a:pPr marL="0" indent="0">
              <a:buFontTx/>
              <a:buNone/>
            </a:pPr>
            <a:r>
              <a:rPr lang="fr-FR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Preterm</a:t>
            </a:r>
            <a:r>
              <a:rPr lang="fr-F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birth</a:t>
            </a:r>
            <a:r>
              <a:rPr lang="fr-F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has been </a:t>
            </a:r>
            <a:r>
              <a:rPr lang="fr-FR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shown</a:t>
            </a:r>
            <a:r>
              <a:rPr lang="fr-F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to have a long-term </a:t>
            </a:r>
            <a:r>
              <a:rPr lang="fr-FR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effect</a:t>
            </a:r>
            <a:r>
              <a:rPr lang="fr-F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on </a:t>
            </a:r>
            <a:r>
              <a:rPr lang="fr-FR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brain</a:t>
            </a:r>
            <a:r>
              <a:rPr lang="fr-F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development </a:t>
            </a:r>
          </a:p>
          <a:p>
            <a:pPr marL="0" indent="0">
              <a:buFontTx/>
              <a:buNone/>
            </a:pPr>
            <a:r>
              <a:rPr lang="fr-FR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We</a:t>
            </a:r>
            <a:r>
              <a:rPr lang="fr-F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want to use </a:t>
            </a:r>
            <a:r>
              <a:rPr lang="fr-FR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preterm</a:t>
            </a:r>
            <a:r>
              <a:rPr lang="fr-F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infants to </a:t>
            </a:r>
            <a:r>
              <a:rPr lang="fr-FR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understand</a:t>
            </a:r>
            <a:r>
              <a:rPr lang="fr-F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fr-F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and to </a:t>
            </a:r>
            <a:r>
              <a:rPr lang="fr-FR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build</a:t>
            </a:r>
            <a:r>
              <a:rPr lang="fr-F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new </a:t>
            </a:r>
            <a:r>
              <a:rPr lang="fr-FR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remediation</a:t>
            </a:r>
            <a:r>
              <a:rPr lang="fr-F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strategies</a:t>
            </a:r>
            <a:r>
              <a:rPr lang="fr-F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FontTx/>
              <a:buNone/>
            </a:pPr>
            <a:r>
              <a:rPr lang="fr-FR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Preterm</a:t>
            </a:r>
            <a:r>
              <a:rPr lang="fr-F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infant : </a:t>
            </a:r>
            <a:r>
              <a:rPr lang="fr-FR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birth</a:t>
            </a:r>
            <a:r>
              <a:rPr lang="fr-F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before 37 </a:t>
            </a:r>
            <a:r>
              <a:rPr lang="fr-FR" sz="18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weeks</a:t>
            </a:r>
            <a:r>
              <a:rPr lang="fr-F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Times New Roman" panose="02020603050405020304" pitchFamily="18" charset="0"/>
              </a:rPr>
              <a:t> of gestation	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DF9DA-AEB3-4457-A43B-45E85D6D08A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7943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Study </a:t>
            </a:r>
            <a:r>
              <a:rPr lang="fr-FR" dirty="0" err="1"/>
              <a:t>prematurity</a:t>
            </a:r>
            <a:r>
              <a:rPr lang="fr-FR" dirty="0"/>
              <a:t> with MRI</a:t>
            </a:r>
          </a:p>
          <a:p>
            <a:r>
              <a:rPr lang="fr-FR" dirty="0" err="1"/>
              <a:t>Anatomy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A838-DA30-4ED7-9650-F9B1ABD9F80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3040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Structural MRI</a:t>
            </a:r>
          </a:p>
          <a:p>
            <a:r>
              <a:rPr lang="fr-FR" dirty="0"/>
              <a:t>white </a:t>
            </a:r>
            <a:r>
              <a:rPr lang="fr-FR" dirty="0" err="1"/>
              <a:t>matter</a:t>
            </a:r>
            <a:r>
              <a:rPr lang="fr-FR" dirty="0"/>
              <a:t> bundles </a:t>
            </a:r>
            <a:r>
              <a:rPr lang="fr-FR" dirty="0" err="1"/>
              <a:t>trajectory</a:t>
            </a:r>
            <a:r>
              <a:rPr lang="fr-FR" dirty="0"/>
              <a:t> </a:t>
            </a:r>
          </a:p>
          <a:p>
            <a:r>
              <a:rPr lang="fr-FR" dirty="0"/>
              <a:t>From which </a:t>
            </a:r>
            <a:r>
              <a:rPr lang="fr-FR" dirty="0" err="1"/>
              <a:t>deduce</a:t>
            </a:r>
            <a:r>
              <a:rPr lang="fr-FR" dirty="0"/>
              <a:t> </a:t>
            </a:r>
            <a:r>
              <a:rPr lang="fr-FR" dirty="0" err="1"/>
              <a:t>connectivity</a:t>
            </a:r>
            <a:r>
              <a:rPr lang="fr-FR" dirty="0"/>
              <a:t> between </a:t>
            </a:r>
            <a:r>
              <a:rPr lang="fr-FR" dirty="0" err="1"/>
              <a:t>brain</a:t>
            </a:r>
            <a:r>
              <a:rPr lang="fr-FR" dirty="0"/>
              <a:t> regions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A838-DA30-4ED7-9650-F9B1ABD9F80C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4319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Functional</a:t>
            </a:r>
            <a:r>
              <a:rPr lang="fr-FR" dirty="0"/>
              <a:t> MRI </a:t>
            </a:r>
          </a:p>
          <a:p>
            <a:r>
              <a:rPr lang="fr-FR" dirty="0"/>
              <a:t>Task-based or </a:t>
            </a:r>
            <a:r>
              <a:rPr lang="fr-FR" dirty="0" err="1"/>
              <a:t>resting</a:t>
            </a:r>
            <a:r>
              <a:rPr lang="fr-FR" dirty="0"/>
              <a:t> state </a:t>
            </a:r>
            <a:r>
              <a:rPr lang="fr-FR" dirty="0" err="1"/>
              <a:t>measure</a:t>
            </a:r>
            <a:r>
              <a:rPr lang="fr-FR" dirty="0"/>
              <a:t> of </a:t>
            </a:r>
            <a:r>
              <a:rPr lang="fr-FR" dirty="0" err="1"/>
              <a:t>activity</a:t>
            </a:r>
            <a:r>
              <a:rPr lang="fr-FR" dirty="0"/>
              <a:t> in different </a:t>
            </a:r>
            <a:r>
              <a:rPr lang="fr-FR" dirty="0" err="1"/>
              <a:t>brain</a:t>
            </a:r>
            <a:r>
              <a:rPr lang="fr-FR" dirty="0"/>
              <a:t> regions</a:t>
            </a:r>
          </a:p>
          <a:p>
            <a:r>
              <a:rPr lang="fr-FR" dirty="0"/>
              <a:t>Connectivity, </a:t>
            </a:r>
            <a:r>
              <a:rPr lang="fr-FR" dirty="0" err="1"/>
              <a:t>functional</a:t>
            </a:r>
            <a:r>
              <a:rPr lang="fr-FR" dirty="0"/>
              <a:t> </a:t>
            </a:r>
            <a:r>
              <a:rPr lang="fr-FR" dirty="0" err="1"/>
              <a:t>studies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 </a:t>
            </a:r>
            <a:r>
              <a:rPr lang="fr-FR" dirty="0" err="1">
                <a:sym typeface="Wingdings" panose="05000000000000000000" pitchFamily="2" charset="2"/>
              </a:rPr>
              <a:t>need</a:t>
            </a:r>
            <a:r>
              <a:rPr lang="fr-FR" dirty="0">
                <a:sym typeface="Wingdings" panose="05000000000000000000" pitchFamily="2" charset="2"/>
              </a:rPr>
              <a:t> to parcellate the </a:t>
            </a:r>
            <a:r>
              <a:rPr lang="fr-FR" dirty="0" err="1">
                <a:sym typeface="Wingdings" panose="05000000000000000000" pitchFamily="2" charset="2"/>
              </a:rPr>
              <a:t>brain</a:t>
            </a:r>
            <a:r>
              <a:rPr lang="fr-FR" dirty="0">
                <a:sym typeface="Wingdings" panose="05000000000000000000" pitchFamily="2" charset="2"/>
              </a:rPr>
              <a:t> into regions of interest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91A838-DA30-4ED7-9650-F9B1ABD9F80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1555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Parcellation </a:t>
            </a:r>
            <a:r>
              <a:rPr lang="fr-FR" dirty="0" err="1"/>
              <a:t>example</a:t>
            </a:r>
            <a:r>
              <a:rPr lang="fr-FR" dirty="0"/>
              <a:t> </a:t>
            </a:r>
          </a:p>
          <a:p>
            <a:r>
              <a:rPr lang="fr-FR" dirty="0"/>
              <a:t>Many </a:t>
            </a:r>
            <a:r>
              <a:rPr lang="fr-FR" dirty="0" err="1"/>
              <a:t>schemes</a:t>
            </a:r>
            <a:r>
              <a:rPr lang="fr-FR" dirty="0"/>
              <a:t> here MCRIB-S DKT for 40 </a:t>
            </a:r>
            <a:r>
              <a:rPr lang="fr-FR" dirty="0" err="1"/>
              <a:t>weeks</a:t>
            </a:r>
            <a:r>
              <a:rPr lang="fr-FR" dirty="0"/>
              <a:t> brains</a:t>
            </a:r>
          </a:p>
          <a:p>
            <a:r>
              <a:rPr lang="fr-FR" dirty="0"/>
              <a:t>Scheme </a:t>
            </a:r>
            <a:r>
              <a:rPr lang="fr-FR" dirty="0" err="1"/>
              <a:t>work</a:t>
            </a:r>
            <a:r>
              <a:rPr lang="fr-FR" dirty="0"/>
              <a:t> for 40 </a:t>
            </a:r>
            <a:r>
              <a:rPr lang="fr-FR" dirty="0" err="1"/>
              <a:t>weeks</a:t>
            </a:r>
            <a:r>
              <a:rPr lang="fr-FR" dirty="0"/>
              <a:t>, let’s </a:t>
            </a:r>
            <a:r>
              <a:rPr lang="fr-FR" dirty="0" err="1"/>
              <a:t>say</a:t>
            </a:r>
            <a:r>
              <a:rPr lang="fr-FR" dirty="0"/>
              <a:t> from 38 to 43 but not on </a:t>
            </a:r>
            <a:r>
              <a:rPr lang="fr-FR" dirty="0" err="1"/>
              <a:t>younger</a:t>
            </a:r>
            <a:r>
              <a:rPr lang="fr-FR" dirty="0"/>
              <a:t> brains. </a:t>
            </a:r>
          </a:p>
          <a:p>
            <a:endParaRPr lang="fr-FR" dirty="0"/>
          </a:p>
          <a:p>
            <a:r>
              <a:rPr lang="fr-FR" dirty="0"/>
              <a:t>Study DEVELOPING BRAINS </a:t>
            </a:r>
            <a:r>
              <a:rPr lang="fr-FR" dirty="0" err="1"/>
              <a:t>need</a:t>
            </a:r>
            <a:r>
              <a:rPr lang="fr-FR" dirty="0"/>
              <a:t> different </a:t>
            </a:r>
            <a:r>
              <a:rPr lang="fr-FR" dirty="0" err="1"/>
              <a:t>ages</a:t>
            </a:r>
            <a:r>
              <a:rPr lang="fr-FR" dirty="0"/>
              <a:t> parcellation</a:t>
            </a:r>
          </a:p>
          <a:p>
            <a:r>
              <a:rPr lang="fr-FR" dirty="0" err="1"/>
              <a:t>Preterm</a:t>
            </a:r>
            <a:r>
              <a:rPr lang="fr-FR" dirty="0"/>
              <a:t> </a:t>
            </a:r>
            <a:r>
              <a:rPr lang="fr-FR" dirty="0" err="1"/>
              <a:t>younger</a:t>
            </a:r>
            <a:r>
              <a:rPr lang="fr-FR" dirty="0"/>
              <a:t>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6DF9DA-AEB3-4457-A43B-45E85D6D08A4}" type="slidenum">
              <a:rPr lang="fr-FR" smtClean="0"/>
              <a:t>9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63136-E6D1-4108-A606-07342BFA1B21}" type="datetimeFigureOut">
              <a:rPr lang="fr-FR" smtClean="0"/>
              <a:t>25/01/2022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CAAA7-DFEA-447D-9274-9580E8BACF19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63136-E6D1-4108-A606-07342BFA1B21}" type="datetimeFigureOut">
              <a:rPr lang="fr-FR" smtClean="0"/>
              <a:t>25/01/2022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CAAA7-DFEA-447D-9274-9580E8BACF19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63136-E6D1-4108-A606-07342BFA1B21}" type="datetimeFigureOut">
              <a:rPr lang="fr-FR" smtClean="0"/>
              <a:t>25/01/2022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CAAA7-DFEA-447D-9274-9580E8BACF19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63136-E6D1-4108-A606-07342BFA1B21}" type="datetimeFigureOut">
              <a:rPr lang="fr-FR" smtClean="0"/>
              <a:t>25/01/2022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CAAA7-DFEA-447D-9274-9580E8BACF19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63136-E6D1-4108-A606-07342BFA1B21}" type="datetimeFigureOut">
              <a:rPr lang="fr-FR" smtClean="0"/>
              <a:t>25/01/2022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CAAA7-DFEA-447D-9274-9580E8BACF19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63136-E6D1-4108-A606-07342BFA1B21}" type="datetimeFigureOut">
              <a:rPr lang="fr-FR" smtClean="0"/>
              <a:t>25/01/2022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CAAA7-DFEA-447D-9274-9580E8BACF19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63136-E6D1-4108-A606-07342BFA1B21}" type="datetimeFigureOut">
              <a:rPr lang="fr-FR" smtClean="0"/>
              <a:t>25/01/2022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CAAA7-DFEA-447D-9274-9580E8BACF19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63136-E6D1-4108-A606-07342BFA1B21}" type="datetimeFigureOut">
              <a:rPr lang="fr-FR" smtClean="0"/>
              <a:t>25/01/2022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CAAA7-DFEA-447D-9274-9580E8BACF19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63136-E6D1-4108-A606-07342BFA1B21}" type="datetimeFigureOut">
              <a:rPr lang="fr-FR" smtClean="0"/>
              <a:t>25/01/2022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CAAA7-DFEA-447D-9274-9580E8BACF19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63136-E6D1-4108-A606-07342BFA1B21}" type="datetimeFigureOut">
              <a:rPr lang="fr-FR" smtClean="0"/>
              <a:t>25/01/2022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CAAA7-DFEA-447D-9274-9580E8BACF19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63136-E6D1-4108-A606-07342BFA1B21}" type="datetimeFigureOut">
              <a:rPr lang="fr-FR" smtClean="0"/>
              <a:t>25/01/2022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CAAA7-DFEA-447D-9274-9580E8BACF19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8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63136-E6D1-4108-A606-07342BFA1B21}" type="datetimeFigureOut">
              <a:rPr lang="fr-FR" smtClean="0"/>
              <a:t>25/01/2022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CAAA7-DFEA-447D-9274-9580E8BACF19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0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15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2458834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A study of morphometric patterns of brain development in premature infants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4920700"/>
            <a:ext cx="9144000" cy="1655762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PROJECT 11, CNN Master </a:t>
            </a:r>
          </a:p>
          <a:p>
            <a:endParaRPr lang="fr-FR" dirty="0"/>
          </a:p>
          <a:p>
            <a:r>
              <a:rPr lang="fr-FR" sz="1800" dirty="0"/>
              <a:t>Marion Pavaux</a:t>
            </a:r>
          </a:p>
          <a:p>
            <a:r>
              <a:rPr lang="fr-FR" sz="1800" dirty="0" err="1"/>
              <a:t>Supervised</a:t>
            </a:r>
            <a:r>
              <a:rPr lang="fr-FR" sz="1800" dirty="0"/>
              <a:t> by Andrea </a:t>
            </a:r>
            <a:r>
              <a:rPr lang="fr-FR" sz="1800" dirty="0" err="1"/>
              <a:t>Gondova</a:t>
            </a:r>
            <a:r>
              <a:rPr lang="fr-FR" sz="1800" dirty="0"/>
              <a:t> &amp; Jessica Dubois</a:t>
            </a:r>
          </a:p>
          <a:p>
            <a:r>
              <a:rPr lang="fr-FR" sz="1600" dirty="0" err="1"/>
              <a:t>inDev</a:t>
            </a:r>
            <a:r>
              <a:rPr lang="fr-FR" sz="1600" dirty="0"/>
              <a:t> Team, Inserm </a:t>
            </a:r>
            <a:r>
              <a:rPr lang="fr-FR" sz="1600" dirty="0" err="1"/>
              <a:t>NeuroDiderot</a:t>
            </a:r>
            <a:r>
              <a:rPr lang="fr-FR" sz="1600" dirty="0"/>
              <a:t> UMR1141 department.  CEA Saclay, NeuroSpin center</a:t>
            </a:r>
          </a:p>
        </p:txBody>
      </p:sp>
      <p:pic>
        <p:nvPicPr>
          <p:cNvPr id="5" name="Image 4" descr="Une image contenant texte&#10;&#10;Description générée automatiquemen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875" y="140476"/>
            <a:ext cx="2172357" cy="177145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21" y="140476"/>
            <a:ext cx="3542899" cy="1771450"/>
          </a:xfrm>
          <a:prstGeom prst="rect">
            <a:avLst/>
          </a:prstGeom>
        </p:spPr>
      </p:pic>
      <p:pic>
        <p:nvPicPr>
          <p:cNvPr id="9" name="Image 8" descr="Une image contenant texte, signe&#10;&#10;Description générée automatiquement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617" y="140476"/>
            <a:ext cx="4905960" cy="16557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594360"/>
          </a:xfrm>
          <a:solidFill>
            <a:srgbClr val="482BA5"/>
          </a:solidFill>
        </p:spPr>
        <p:txBody>
          <a:bodyPr>
            <a:normAutofit fontScale="90000"/>
          </a:bodyPr>
          <a:lstStyle/>
          <a:p>
            <a:r>
              <a:rPr lang="fr-FR" dirty="0"/>
              <a:t>Introduction </a:t>
            </a:r>
            <a:r>
              <a:rPr lang="fr-FR" dirty="0">
                <a:ea typeface="+mj-lt"/>
                <a:cs typeface="+mj-lt"/>
              </a:rPr>
              <a:t>– </a:t>
            </a:r>
            <a:r>
              <a:rPr lang="fr-FR" dirty="0" err="1"/>
              <a:t>Problematic</a:t>
            </a:r>
            <a:r>
              <a:rPr lang="fr-FR" dirty="0"/>
              <a:t> </a:t>
            </a:r>
            <a:endParaRPr lang="fr-FR" dirty="0">
              <a:cs typeface="Calibri Light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0" y="2767594"/>
            <a:ext cx="12192998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fr-FR" sz="6000" dirty="0" err="1">
                <a:solidFill>
                  <a:srgbClr val="FFFFFF"/>
                </a:solidFill>
                <a:latin typeface="Calibri Light"/>
                <a:cs typeface="Arial"/>
              </a:rPr>
              <a:t>Find</a:t>
            </a:r>
            <a:r>
              <a:rPr lang="fr-FR" sz="6000" dirty="0">
                <a:solidFill>
                  <a:srgbClr val="FFFFFF"/>
                </a:solidFill>
                <a:latin typeface="Calibri Light"/>
                <a:cs typeface="Arial"/>
              </a:rPr>
              <a:t> an efficient parcellation </a:t>
            </a:r>
            <a:r>
              <a:rPr lang="fr-FR" sz="6000" dirty="0" err="1">
                <a:solidFill>
                  <a:srgbClr val="FFFFFF"/>
                </a:solidFill>
                <a:latin typeface="Calibri Light"/>
                <a:cs typeface="Arial"/>
              </a:rPr>
              <a:t>scheme</a:t>
            </a:r>
            <a:r>
              <a:rPr lang="fr-FR" sz="6000" dirty="0">
                <a:solidFill>
                  <a:srgbClr val="FFFFFF"/>
                </a:solidFill>
                <a:latin typeface="Calibri Light"/>
                <a:cs typeface="Arial"/>
              </a:rPr>
              <a:t> for </a:t>
            </a:r>
            <a:r>
              <a:rPr lang="fr-FR" sz="6000" dirty="0" err="1">
                <a:solidFill>
                  <a:srgbClr val="FFFFFF"/>
                </a:solidFill>
                <a:latin typeface="Calibri Light"/>
                <a:cs typeface="Arial"/>
              </a:rPr>
              <a:t>pre</a:t>
            </a:r>
            <a:r>
              <a:rPr lang="fr-FR" sz="6000" dirty="0">
                <a:solidFill>
                  <a:srgbClr val="FFFFFF"/>
                </a:solidFill>
                <a:latin typeface="Calibri Light"/>
                <a:cs typeface="Arial"/>
              </a:rPr>
              <a:t>-term infants brains </a:t>
            </a: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 dirty="0">
                <a:cs typeface="Calibri Light"/>
              </a:rPr>
              <a:t>4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 txBox="1"/>
          <p:nvPr/>
        </p:nvSpPr>
        <p:spPr>
          <a:xfrm>
            <a:off x="0" y="-476"/>
            <a:ext cx="12192000" cy="594360"/>
          </a:xfrm>
          <a:prstGeom prst="rect">
            <a:avLst/>
          </a:prstGeom>
          <a:solidFill>
            <a:srgbClr val="482BA5"/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Introduction </a:t>
            </a:r>
            <a:r>
              <a:rPr lang="fr-FR" dirty="0">
                <a:ea typeface="+mj-lt"/>
                <a:cs typeface="+mj-lt"/>
              </a:rPr>
              <a:t>– Registration</a:t>
            </a:r>
            <a:r>
              <a:rPr lang="fr-FR" dirty="0"/>
              <a:t> </a:t>
            </a:r>
            <a:endParaRPr lang="fr-FR" dirty="0">
              <a:cs typeface="Calibri Light"/>
            </a:endParaRPr>
          </a:p>
        </p:txBody>
      </p:sp>
      <p:pic>
        <p:nvPicPr>
          <p:cNvPr id="8" name="Image 7" descr="Une image contenant caleçon&#10;&#10;Description générée automatiquement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981" y="1014984"/>
            <a:ext cx="1953899" cy="1370736"/>
          </a:xfrm>
          <a:prstGeom prst="rect">
            <a:avLst/>
          </a:prstGeom>
        </p:spPr>
      </p:pic>
      <p:cxnSp>
        <p:nvCxnSpPr>
          <p:cNvPr id="10" name="Connecteur droit avec flèche 9"/>
          <p:cNvCxnSpPr/>
          <p:nvPr/>
        </p:nvCxnSpPr>
        <p:spPr>
          <a:xfrm flipH="1">
            <a:off x="4261104" y="2385720"/>
            <a:ext cx="590877" cy="6683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434130" y="2350576"/>
            <a:ext cx="187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REGISTRATION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3806819" y="3165570"/>
            <a:ext cx="110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40 </a:t>
            </a:r>
            <a:r>
              <a:rPr lang="fr-FR" b="1" dirty="0" err="1"/>
              <a:t>weeks</a:t>
            </a:r>
            <a:r>
              <a:rPr lang="fr-FR" b="1" dirty="0"/>
              <a:t> </a:t>
            </a:r>
            <a:r>
              <a:rPr lang="fr-FR" b="1" dirty="0" err="1"/>
              <a:t>template</a:t>
            </a:r>
            <a:endParaRPr lang="fr-FR" b="1" dirty="0"/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4257797" y="3994044"/>
            <a:ext cx="853699" cy="14457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Image 22" descr="Une image contenant légume&#10;&#10;Description générée automatiquement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025" y="4953334"/>
            <a:ext cx="2536371" cy="1779363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2434130" y="4958956"/>
            <a:ext cx="187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PARCELLATION</a:t>
            </a:r>
          </a:p>
        </p:txBody>
      </p:sp>
      <p:sp>
        <p:nvSpPr>
          <p:cNvPr id="11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dirty="0">
                <a:cs typeface="Calibri Light"/>
              </a:rPr>
              <a:t>5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 txBox="1"/>
          <p:nvPr/>
        </p:nvSpPr>
        <p:spPr>
          <a:xfrm>
            <a:off x="0" y="-476"/>
            <a:ext cx="12192000" cy="594360"/>
          </a:xfrm>
          <a:prstGeom prst="rect">
            <a:avLst/>
          </a:prstGeom>
          <a:solidFill>
            <a:srgbClr val="482BA5"/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Introduction </a:t>
            </a:r>
            <a:r>
              <a:rPr lang="fr-FR" dirty="0">
                <a:ea typeface="+mj-lt"/>
                <a:cs typeface="+mj-lt"/>
              </a:rPr>
              <a:t>– Registration</a:t>
            </a:r>
            <a:r>
              <a:rPr lang="fr-FR" dirty="0"/>
              <a:t> </a:t>
            </a:r>
            <a:endParaRPr lang="fr-FR" dirty="0">
              <a:cs typeface="Calibri Light"/>
            </a:endParaRPr>
          </a:p>
        </p:txBody>
      </p:sp>
      <p:pic>
        <p:nvPicPr>
          <p:cNvPr id="8" name="Image 7" descr="Une image contenant caleçon&#10;&#10;Description générée automatiquement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981" y="1014984"/>
            <a:ext cx="1953899" cy="1370736"/>
          </a:xfrm>
          <a:prstGeom prst="rect">
            <a:avLst/>
          </a:prstGeom>
        </p:spPr>
      </p:pic>
      <p:cxnSp>
        <p:nvCxnSpPr>
          <p:cNvPr id="10" name="Connecteur droit avec flèche 9"/>
          <p:cNvCxnSpPr/>
          <p:nvPr/>
        </p:nvCxnSpPr>
        <p:spPr>
          <a:xfrm flipH="1">
            <a:off x="4261104" y="2385720"/>
            <a:ext cx="590877" cy="6683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>
            <a:off x="6638720" y="2385720"/>
            <a:ext cx="594184" cy="6683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434130" y="2350576"/>
            <a:ext cx="187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REGISTRATION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3806819" y="3175195"/>
            <a:ext cx="110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40 </a:t>
            </a:r>
            <a:r>
              <a:rPr lang="fr-FR" b="1" dirty="0" err="1"/>
              <a:t>weeks</a:t>
            </a:r>
            <a:r>
              <a:rPr lang="fr-FR" b="1" dirty="0"/>
              <a:t> </a:t>
            </a:r>
            <a:r>
              <a:rPr lang="fr-FR" b="1" dirty="0" err="1"/>
              <a:t>template</a:t>
            </a:r>
            <a:endParaRPr lang="fr-FR" b="1" dirty="0"/>
          </a:p>
        </p:txBody>
      </p:sp>
      <p:pic>
        <p:nvPicPr>
          <p:cNvPr id="18" name="Image 17" descr="Une image contenant noix, fruit, légume&#10;&#10;Description générée automatiquement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880" y="3189528"/>
            <a:ext cx="2075408" cy="1455978"/>
          </a:xfrm>
          <a:prstGeom prst="rect">
            <a:avLst/>
          </a:prstGeom>
        </p:spPr>
      </p:pic>
      <p:cxnSp>
        <p:nvCxnSpPr>
          <p:cNvPr id="19" name="Connecteur droit avec flèche 18"/>
          <p:cNvCxnSpPr/>
          <p:nvPr/>
        </p:nvCxnSpPr>
        <p:spPr>
          <a:xfrm>
            <a:off x="4257797" y="3994044"/>
            <a:ext cx="853699" cy="14457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H="1">
            <a:off x="7120128" y="4771406"/>
            <a:ext cx="590877" cy="6683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Image 22" descr="Une image contenant légume&#10;&#10;Description générée automatiquement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025" y="4953334"/>
            <a:ext cx="2536371" cy="1779363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2434130" y="4958956"/>
            <a:ext cx="187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PARCELLATION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8970264" y="3611880"/>
            <a:ext cx="1605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= </a:t>
            </a:r>
            <a:r>
              <a:rPr lang="fr-FR" b="1" dirty="0" err="1"/>
              <a:t>same</a:t>
            </a:r>
            <a:r>
              <a:rPr lang="fr-FR" b="1" dirty="0"/>
              <a:t> </a:t>
            </a:r>
            <a:r>
              <a:rPr lang="fr-FR" b="1" dirty="0" err="1"/>
              <a:t>brain</a:t>
            </a:r>
            <a:endParaRPr lang="fr-FR" b="1" dirty="0"/>
          </a:p>
          <a:p>
            <a:r>
              <a:rPr lang="fr-FR" b="1" dirty="0"/>
              <a:t>but </a:t>
            </a:r>
            <a:r>
              <a:rPr lang="fr-FR" b="1" dirty="0" err="1"/>
              <a:t>older</a:t>
            </a:r>
            <a:endParaRPr lang="fr-FR" b="1" dirty="0"/>
          </a:p>
        </p:txBody>
      </p:sp>
      <p:sp>
        <p:nvSpPr>
          <p:cNvPr id="14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8610600" y="6367572"/>
            <a:ext cx="2743200" cy="365125"/>
          </a:xfrm>
        </p:spPr>
        <p:txBody>
          <a:bodyPr/>
          <a:lstStyle/>
          <a:p>
            <a:r>
              <a:rPr lang="fr-FR" dirty="0">
                <a:cs typeface="Calibri Light"/>
              </a:rPr>
              <a:t>5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838200" y="1555751"/>
            <a:ext cx="10515600" cy="3742531"/>
          </a:xfrm>
        </p:spPr>
        <p:txBody>
          <a:bodyPr>
            <a:noAutofit/>
          </a:bodyPr>
          <a:lstStyle/>
          <a:p>
            <a:pPr algn="ctr"/>
            <a:r>
              <a:rPr lang="fr-FR" sz="9600" u="sng" dirty="0">
                <a:cs typeface="Calibri Light"/>
              </a:rPr>
              <a:t>METHOD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/>
          <p:nvPr/>
        </p:nvSpPr>
        <p:spPr>
          <a:xfrm>
            <a:off x="0" y="0"/>
            <a:ext cx="12192000" cy="594360"/>
          </a:xfrm>
          <a:prstGeom prst="rect">
            <a:avLst/>
          </a:prstGeom>
          <a:solidFill>
            <a:srgbClr val="482BA5"/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Discussion </a:t>
            </a:r>
            <a:r>
              <a:rPr lang="fr-FR" dirty="0">
                <a:ea typeface="+mj-lt"/>
                <a:cs typeface="+mj-lt"/>
              </a:rPr>
              <a:t> </a:t>
            </a:r>
            <a:endParaRPr lang="fr-FR" dirty="0">
              <a:cs typeface="Calibri Light"/>
            </a:endParaRPr>
          </a:p>
        </p:txBody>
      </p:sp>
      <p:sp>
        <p:nvSpPr>
          <p:cNvPr id="5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dirty="0">
                <a:cs typeface="Calibri Light"/>
              </a:rPr>
              <a:t>6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A59E0E8-CF73-4436-9B74-091380239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6552"/>
            <a:ext cx="4389120" cy="5844696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3DB09095-794E-4926-B7CC-E282257D54BF}"/>
              </a:ext>
            </a:extLst>
          </p:cNvPr>
          <p:cNvSpPr txBox="1"/>
          <p:nvPr/>
        </p:nvSpPr>
        <p:spPr>
          <a:xfrm>
            <a:off x="-15273" y="6488668"/>
            <a:ext cx="7563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adi Extra Light" panose="020B0204020104020204" pitchFamily="34" charset="0"/>
              </a:rPr>
              <a:t>[6] Kara E. Garcia et al., 2018, </a:t>
            </a:r>
            <a:r>
              <a:rPr lang="en-US" sz="1400" i="1" dirty="0">
                <a:latin typeface="Abadi Extra Light" panose="020B0204020104020204" pitchFamily="34" charset="0"/>
              </a:rPr>
              <a:t>Proceedings of the National Academy of Sciences</a:t>
            </a:r>
            <a:r>
              <a:rPr lang="fr-FR" dirty="0"/>
              <a:t>	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B47FB43-3D4C-4276-AE53-6DA0C83448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301"/>
          <a:stretch/>
        </p:blipFill>
        <p:spPr>
          <a:xfrm>
            <a:off x="5100610" y="3302000"/>
            <a:ext cx="5275423" cy="313924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2D49CD4-D97A-452D-AE98-9A7F11208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0611" y="594359"/>
            <a:ext cx="5275422" cy="275171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 txBox="1"/>
          <p:nvPr/>
        </p:nvSpPr>
        <p:spPr>
          <a:xfrm>
            <a:off x="0" y="-476"/>
            <a:ext cx="12192000" cy="594360"/>
          </a:xfrm>
          <a:prstGeom prst="rect">
            <a:avLst/>
          </a:prstGeom>
          <a:solidFill>
            <a:srgbClr val="482BA5"/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Method </a:t>
            </a:r>
            <a:r>
              <a:rPr lang="fr-FR" dirty="0">
                <a:ea typeface="+mj-lt"/>
                <a:cs typeface="+mj-lt"/>
              </a:rPr>
              <a:t>– Data</a:t>
            </a:r>
            <a:r>
              <a:rPr lang="fr-FR" dirty="0"/>
              <a:t> </a:t>
            </a:r>
            <a:endParaRPr lang="fr-FR" dirty="0">
              <a:cs typeface="Calibri Light"/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54" y="596650"/>
            <a:ext cx="8219972" cy="4208261"/>
          </a:xfrm>
          <a:prstGeom prst="rect">
            <a:avLst/>
          </a:prstGeom>
        </p:spPr>
      </p:pic>
      <p:graphicFrame>
        <p:nvGraphicFramePr>
          <p:cNvPr id="7" name="Tableau 7"/>
          <p:cNvGraphicFramePr>
            <a:graphicFrameLocks noGrp="1"/>
          </p:cNvGraphicFramePr>
          <p:nvPr/>
        </p:nvGraphicFramePr>
        <p:xfrm>
          <a:off x="250253" y="4921646"/>
          <a:ext cx="7613584" cy="149106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22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45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08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27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27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7308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AGE (</a:t>
                      </a:r>
                      <a:r>
                        <a:rPr lang="fr-FR" dirty="0" err="1">
                          <a:solidFill>
                            <a:schemeClr val="tx2"/>
                          </a:solidFill>
                        </a:rPr>
                        <a:t>weeks</a:t>
                      </a:r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VARIANCE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MIN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MAX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308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BIRTH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26.99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1.54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23.71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28.71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308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FIRST SCAN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31.71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2.29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26.71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35.71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789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SECOND SCAN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40.86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1.52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38.43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43.43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8441351" y="1119409"/>
            <a:ext cx="3147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80604020202020204" pitchFamily="34" charset="0"/>
              <a:buChar char="•"/>
            </a:pPr>
            <a:r>
              <a:rPr lang="fr-FR" dirty="0" err="1"/>
              <a:t>dHCP</a:t>
            </a:r>
            <a:r>
              <a:rPr lang="fr-FR" dirty="0"/>
              <a:t> </a:t>
            </a:r>
            <a:r>
              <a:rPr lang="fr-FR" dirty="0" err="1"/>
              <a:t>database</a:t>
            </a:r>
            <a:endParaRPr lang="fr-FR" dirty="0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fr-FR" dirty="0"/>
              <a:t>32 </a:t>
            </a:r>
            <a:r>
              <a:rPr lang="fr-FR" dirty="0" err="1"/>
              <a:t>channel</a:t>
            </a:r>
            <a:r>
              <a:rPr lang="fr-FR" dirty="0"/>
              <a:t> </a:t>
            </a:r>
            <a:r>
              <a:rPr lang="fr-FR" dirty="0" err="1"/>
              <a:t>head</a:t>
            </a:r>
            <a:r>
              <a:rPr lang="fr-FR" dirty="0"/>
              <a:t> </a:t>
            </a:r>
            <a:r>
              <a:rPr lang="fr-FR" dirty="0" err="1"/>
              <a:t>coil</a:t>
            </a:r>
            <a:r>
              <a:rPr lang="fr-FR" dirty="0"/>
              <a:t> 3 Tesla 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8451560" y="4159305"/>
            <a:ext cx="3412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adi Extra Light" panose="020B0204020104020204" pitchFamily="34" charset="0"/>
              </a:rPr>
              <a:t>[2] </a:t>
            </a:r>
            <a:r>
              <a:rPr lang="fr-FR" sz="1400" i="1" dirty="0" err="1">
                <a:latin typeface="Abadi Extra Light" panose="020B0204020104020204" pitchFamily="34" charset="0"/>
              </a:rPr>
              <a:t>Chirs.L</a:t>
            </a:r>
            <a:r>
              <a:rPr lang="fr-FR" sz="1400" i="1" dirty="0">
                <a:latin typeface="Abadi Extra Light" panose="020B0204020104020204" pitchFamily="34" charset="0"/>
              </a:rPr>
              <a:t> </a:t>
            </a:r>
            <a:r>
              <a:rPr lang="fr-FR" sz="1400" i="1" dirty="0" err="1">
                <a:latin typeface="Abadi Extra Light" panose="020B0204020104020204" pitchFamily="34" charset="0"/>
              </a:rPr>
              <a:t>Adamson</a:t>
            </a:r>
            <a:r>
              <a:rPr lang="fr-FR" sz="1400" i="1" dirty="0">
                <a:latin typeface="Abadi Extra Light" panose="020B0204020104020204" pitchFamily="34" charset="0"/>
              </a:rPr>
              <a:t> et al., 2020, </a:t>
            </a:r>
            <a:r>
              <a:rPr lang="fr-FR" sz="1400" i="1" dirty="0" err="1">
                <a:latin typeface="Abadi Extra Light" panose="020B0204020104020204" pitchFamily="34" charset="0"/>
              </a:rPr>
              <a:t>Nature|Scientific</a:t>
            </a:r>
            <a:r>
              <a:rPr lang="fr-FR" sz="1400" i="1" dirty="0">
                <a:latin typeface="Abadi Extra Light" panose="020B0204020104020204" pitchFamily="34" charset="0"/>
              </a:rPr>
              <a:t> reports</a:t>
            </a:r>
            <a:r>
              <a:rPr lang="fr-FR" dirty="0"/>
              <a:t>	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8441351" y="1784816"/>
            <a:ext cx="3412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adi Extra Light" panose="020B0204020104020204" pitchFamily="34" charset="0"/>
              </a:rPr>
              <a:t>[3] </a:t>
            </a:r>
            <a:r>
              <a:rPr lang="fr-FR" sz="1400" i="1" dirty="0" err="1">
                <a:latin typeface="Abadi Extra Light" panose="020B0204020104020204" pitchFamily="34" charset="0"/>
              </a:rPr>
              <a:t>Emer</a:t>
            </a:r>
            <a:r>
              <a:rPr lang="fr-FR" sz="1400" i="1" dirty="0">
                <a:latin typeface="Abadi Extra Light" panose="020B0204020104020204" pitchFamily="34" charset="0"/>
              </a:rPr>
              <a:t> J. Hughes et al., 2017, Magnetic </a:t>
            </a:r>
            <a:r>
              <a:rPr lang="fr-FR" sz="1400" i="1" dirty="0" err="1">
                <a:latin typeface="Abadi Extra Light" panose="020B0204020104020204" pitchFamily="34" charset="0"/>
              </a:rPr>
              <a:t>Resonance</a:t>
            </a:r>
            <a:r>
              <a:rPr lang="fr-FR" sz="1400" i="1" dirty="0">
                <a:latin typeface="Abadi Extra Light" panose="020B0204020104020204" pitchFamily="34" charset="0"/>
              </a:rPr>
              <a:t> in </a:t>
            </a:r>
            <a:r>
              <a:rPr lang="fr-FR" sz="1400" i="1" dirty="0" err="1">
                <a:latin typeface="Abadi Extra Light" panose="020B0204020104020204" pitchFamily="34" charset="0"/>
              </a:rPr>
              <a:t>Medicine</a:t>
            </a:r>
            <a:r>
              <a:rPr lang="fr-FR" dirty="0"/>
              <a:t>	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8441352" y="3061797"/>
            <a:ext cx="341260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adi Extra Light" panose="020B0204020104020204" pitchFamily="34" charset="0"/>
              </a:rPr>
              <a:t>[4] </a:t>
            </a:r>
            <a:r>
              <a:rPr lang="fr-FR" sz="1400" i="1" dirty="0" err="1">
                <a:latin typeface="Abadi Extra Light" panose="020B0204020104020204" pitchFamily="34" charset="0"/>
              </a:rPr>
              <a:t>Antonios</a:t>
            </a:r>
            <a:r>
              <a:rPr lang="fr-FR" sz="1400" i="1" dirty="0">
                <a:latin typeface="Abadi Extra Light" panose="020B0204020104020204" pitchFamily="34" charset="0"/>
              </a:rPr>
              <a:t> </a:t>
            </a:r>
            <a:r>
              <a:rPr lang="fr-FR" sz="1400" i="1" dirty="0" err="1">
                <a:latin typeface="Abadi Extra Light" panose="020B0204020104020204" pitchFamily="34" charset="0"/>
              </a:rPr>
              <a:t>Makropoulos</a:t>
            </a:r>
            <a:r>
              <a:rPr lang="fr-FR" sz="1400" i="1" dirty="0">
                <a:latin typeface="Abadi Extra Light" panose="020B0204020104020204" pitchFamily="34" charset="0"/>
              </a:rPr>
              <a:t> et al., 2018, </a:t>
            </a:r>
            <a:r>
              <a:rPr lang="fr-FR" sz="1400" i="1" dirty="0" err="1">
                <a:latin typeface="Abadi Extra Light" panose="020B0204020104020204" pitchFamily="34" charset="0"/>
              </a:rPr>
              <a:t>NeuroImage</a:t>
            </a:r>
            <a:endParaRPr lang="fr-FR" sz="1400" i="1" dirty="0">
              <a:latin typeface="Abadi Extra Light" panose="020B0204020104020204" pitchFamily="34" charset="0"/>
            </a:endParaRPr>
          </a:p>
          <a:p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8441352" y="2692465"/>
            <a:ext cx="3037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80604020202020204" pitchFamily="34" charset="0"/>
              <a:buChar char="•"/>
            </a:pPr>
            <a:r>
              <a:rPr lang="fr-FR" dirty="0" err="1"/>
              <a:t>Inner</a:t>
            </a:r>
            <a:r>
              <a:rPr lang="fr-FR" dirty="0"/>
              <a:t> surface extraction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8441351" y="3789973"/>
            <a:ext cx="35228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80604020202020204" pitchFamily="34" charset="0"/>
              <a:buChar char="•"/>
            </a:pPr>
            <a:r>
              <a:rPr lang="fr-FR" dirty="0"/>
              <a:t>Parcellation with M-CRIB-S </a:t>
            </a:r>
            <a:r>
              <a:rPr lang="fr-FR" dirty="0" err="1"/>
              <a:t>tool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331233" y="6441590"/>
            <a:ext cx="7532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adi Extra Light" panose="020B0204020104020204" pitchFamily="34" charset="0"/>
              </a:rPr>
              <a:t>Table 1 </a:t>
            </a:r>
            <a:r>
              <a:rPr lang="fr-FR" sz="1400" i="1" dirty="0" err="1">
                <a:latin typeface="Abadi Extra Light" panose="020B0204020104020204" pitchFamily="34" charset="0"/>
              </a:rPr>
              <a:t>Metadata</a:t>
            </a:r>
            <a:r>
              <a:rPr lang="fr-FR" sz="1400" i="1" dirty="0">
                <a:latin typeface="Abadi Extra Light" panose="020B0204020104020204" pitchFamily="34" charset="0"/>
              </a:rPr>
              <a:t> for </a:t>
            </a:r>
            <a:r>
              <a:rPr lang="fr-FR" sz="1400" i="1" dirty="0" err="1">
                <a:latin typeface="Abadi Extra Light" panose="020B0204020104020204" pitchFamily="34" charset="0"/>
              </a:rPr>
              <a:t>age</a:t>
            </a:r>
            <a:r>
              <a:rPr lang="fr-FR" sz="1400" i="1" dirty="0">
                <a:latin typeface="Abadi Extra Light" panose="020B0204020104020204" pitchFamily="34" charset="0"/>
              </a:rPr>
              <a:t> at </a:t>
            </a:r>
            <a:r>
              <a:rPr lang="fr-FR" sz="1400" i="1" dirty="0" err="1">
                <a:latin typeface="Abadi Extra Light" panose="020B0204020104020204" pitchFamily="34" charset="0"/>
              </a:rPr>
              <a:t>birth</a:t>
            </a:r>
            <a:r>
              <a:rPr lang="fr-FR" sz="1400" i="1" dirty="0">
                <a:latin typeface="Abadi Extra Light" panose="020B0204020104020204" pitchFamily="34" charset="0"/>
              </a:rPr>
              <a:t>, first scan and second scan </a:t>
            </a:r>
            <a:r>
              <a:rPr lang="fr-FR" dirty="0"/>
              <a:t>	</a:t>
            </a:r>
          </a:p>
        </p:txBody>
      </p:sp>
      <p:sp>
        <p:nvSpPr>
          <p:cNvPr id="19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dirty="0">
                <a:cs typeface="Calibri Light"/>
              </a:rPr>
              <a:t>7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 txBox="1"/>
          <p:nvPr/>
        </p:nvSpPr>
        <p:spPr>
          <a:xfrm>
            <a:off x="0" y="-475"/>
            <a:ext cx="12192000" cy="594360"/>
          </a:xfrm>
          <a:prstGeom prst="rect">
            <a:avLst/>
          </a:prstGeom>
          <a:solidFill>
            <a:srgbClr val="482BA5"/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Method </a:t>
            </a:r>
            <a:r>
              <a:rPr lang="fr-FR" dirty="0">
                <a:ea typeface="+mj-lt"/>
                <a:cs typeface="+mj-lt"/>
              </a:rPr>
              <a:t>– MSM</a:t>
            </a:r>
            <a:r>
              <a:rPr lang="fr-FR" dirty="0"/>
              <a:t> </a:t>
            </a:r>
            <a:endParaRPr lang="fr-FR" dirty="0">
              <a:cs typeface="Calibri Light"/>
            </a:endParaRPr>
          </a:p>
        </p:txBody>
      </p:sp>
      <p:pic>
        <p:nvPicPr>
          <p:cNvPr id="8" name="Image 7" descr="Une image contenant personne, intérieur&#10;&#10;Description générée automatiquement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7" r="4111"/>
          <a:stretch>
            <a:fillRect/>
          </a:stretch>
        </p:blipFill>
        <p:spPr>
          <a:xfrm>
            <a:off x="0" y="593885"/>
            <a:ext cx="2444754" cy="292697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-15273" y="6488668"/>
            <a:ext cx="7563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adi Extra Light" panose="020B0204020104020204" pitchFamily="34" charset="0"/>
              </a:rPr>
              <a:t>[5] Emma C. Robinson et al., 2019, </a:t>
            </a:r>
            <a:r>
              <a:rPr lang="fr-FR" sz="1400" i="1" dirty="0" err="1">
                <a:latin typeface="Abadi Extra Light" panose="020B0204020104020204" pitchFamily="34" charset="0"/>
              </a:rPr>
              <a:t>Neuroimage</a:t>
            </a:r>
            <a:r>
              <a:rPr lang="fr-FR" dirty="0"/>
              <a:t>	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73" y="3291840"/>
            <a:ext cx="2460027" cy="3196828"/>
          </a:xfrm>
          <a:prstGeom prst="rect">
            <a:avLst/>
          </a:prstGeom>
        </p:spPr>
      </p:pic>
      <p:sp>
        <p:nvSpPr>
          <p:cNvPr id="10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dirty="0">
                <a:cs typeface="Calibri Light"/>
              </a:rPr>
              <a:t>8</a:t>
            </a:r>
          </a:p>
        </p:txBody>
      </p:sp>
      <p:pic>
        <p:nvPicPr>
          <p:cNvPr id="11" name="Espace réservé du contenu 4">
            <a:extLst>
              <a:ext uri="{FF2B5EF4-FFF2-40B4-BE49-F238E27FC236}">
                <a16:creationId xmlns:a16="http://schemas.microsoft.com/office/drawing/2014/main" id="{F6C87006-E4A3-4D99-8957-369120B3EA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3997" y="1895485"/>
            <a:ext cx="2248853" cy="1615714"/>
          </a:xfr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6CB39F5-462F-49D2-8002-8CF3B3AEB79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" b="215"/>
          <a:stretch/>
        </p:blipFill>
        <p:spPr>
          <a:xfrm>
            <a:off x="7454069" y="1895485"/>
            <a:ext cx="2313062" cy="161571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2D4BC510-9842-4B5A-BA8D-2A70838FC2DD}"/>
              </a:ext>
            </a:extLst>
          </p:cNvPr>
          <p:cNvSpPr txBox="1"/>
          <p:nvPr/>
        </p:nvSpPr>
        <p:spPr>
          <a:xfrm>
            <a:off x="3467583" y="2518676"/>
            <a:ext cx="1446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Anatomical</a:t>
            </a:r>
            <a:endParaRPr lang="fr-FR" b="1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2E786A2-4B0D-4811-BB4B-E477D9ACA6BF}"/>
              </a:ext>
            </a:extLst>
          </p:cNvPr>
          <p:cNvSpPr txBox="1"/>
          <p:nvPr/>
        </p:nvSpPr>
        <p:spPr>
          <a:xfrm>
            <a:off x="5315216" y="1301432"/>
            <a:ext cx="144641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SESSION 1</a:t>
            </a:r>
          </a:p>
          <a:p>
            <a:r>
              <a:rPr lang="fr-FR" sz="1600" b="1" dirty="0"/>
              <a:t>33.29 </a:t>
            </a:r>
            <a:r>
              <a:rPr lang="fr-FR" sz="1600" b="1" dirty="0" err="1"/>
              <a:t>weeks</a:t>
            </a:r>
            <a:endParaRPr lang="fr-FR" sz="1600" b="1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7FC9501-D17C-4CBE-92C0-70C208AB14D7}"/>
              </a:ext>
            </a:extLst>
          </p:cNvPr>
          <p:cNvSpPr txBox="1"/>
          <p:nvPr/>
        </p:nvSpPr>
        <p:spPr>
          <a:xfrm>
            <a:off x="7887393" y="1301432"/>
            <a:ext cx="144641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SESSION 2</a:t>
            </a:r>
          </a:p>
          <a:p>
            <a:r>
              <a:rPr lang="fr-FR" sz="1600" b="1" dirty="0"/>
              <a:t>44.86 </a:t>
            </a:r>
            <a:r>
              <a:rPr lang="fr-FR" sz="1600" b="1" dirty="0" err="1"/>
              <a:t>weeks</a:t>
            </a:r>
            <a:endParaRPr lang="fr-FR" sz="1600" b="1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46FA9DE-4090-45E1-B75F-B239ECD9721D}"/>
              </a:ext>
            </a:extLst>
          </p:cNvPr>
          <p:cNvSpPr txBox="1"/>
          <p:nvPr/>
        </p:nvSpPr>
        <p:spPr>
          <a:xfrm>
            <a:off x="6096000" y="3735920"/>
            <a:ext cx="3709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CURVATURE + INNER </a:t>
            </a:r>
            <a:r>
              <a:rPr lang="fr-FR" b="1" dirty="0" err="1"/>
              <a:t>mesh</a:t>
            </a:r>
            <a:endParaRPr lang="fr-FR" b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 txBox="1"/>
          <p:nvPr/>
        </p:nvSpPr>
        <p:spPr>
          <a:xfrm>
            <a:off x="0" y="-475"/>
            <a:ext cx="12192000" cy="594360"/>
          </a:xfrm>
          <a:prstGeom prst="rect">
            <a:avLst/>
          </a:prstGeom>
          <a:solidFill>
            <a:srgbClr val="482BA5"/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Method </a:t>
            </a:r>
            <a:r>
              <a:rPr lang="fr-FR" dirty="0">
                <a:ea typeface="+mj-lt"/>
                <a:cs typeface="+mj-lt"/>
              </a:rPr>
              <a:t>– MSM</a:t>
            </a:r>
            <a:r>
              <a:rPr lang="fr-FR" dirty="0"/>
              <a:t> </a:t>
            </a:r>
            <a:endParaRPr lang="fr-FR" dirty="0">
              <a:cs typeface="Calibri Light"/>
            </a:endParaRPr>
          </a:p>
        </p:txBody>
      </p:sp>
      <p:pic>
        <p:nvPicPr>
          <p:cNvPr id="8" name="Image 7" descr="Une image contenant personne, intérieur&#10;&#10;Description générée automatiquement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7" r="4111"/>
          <a:stretch>
            <a:fillRect/>
          </a:stretch>
        </p:blipFill>
        <p:spPr>
          <a:xfrm>
            <a:off x="0" y="593885"/>
            <a:ext cx="2444754" cy="292697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-15273" y="6488668"/>
            <a:ext cx="7563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adi Extra Light" panose="020B0204020104020204" pitchFamily="34" charset="0"/>
              </a:rPr>
              <a:t>[5] Emma C. Robinson et al., 2019, </a:t>
            </a:r>
            <a:r>
              <a:rPr lang="fr-FR" sz="1400" i="1" dirty="0" err="1">
                <a:latin typeface="Abadi Extra Light" panose="020B0204020104020204" pitchFamily="34" charset="0"/>
              </a:rPr>
              <a:t>Neuroimage</a:t>
            </a:r>
            <a:r>
              <a:rPr lang="fr-FR" dirty="0"/>
              <a:t>	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73" y="3291840"/>
            <a:ext cx="2460027" cy="3196828"/>
          </a:xfrm>
          <a:prstGeom prst="rect">
            <a:avLst/>
          </a:prstGeom>
        </p:spPr>
      </p:pic>
      <p:sp>
        <p:nvSpPr>
          <p:cNvPr id="10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dirty="0">
                <a:cs typeface="Calibri Light"/>
              </a:rPr>
              <a:t>8</a:t>
            </a:r>
          </a:p>
        </p:txBody>
      </p:sp>
      <p:pic>
        <p:nvPicPr>
          <p:cNvPr id="11" name="Espace réservé du contenu 4">
            <a:extLst>
              <a:ext uri="{FF2B5EF4-FFF2-40B4-BE49-F238E27FC236}">
                <a16:creationId xmlns:a16="http://schemas.microsoft.com/office/drawing/2014/main" id="{F6C87006-E4A3-4D99-8957-369120B3EA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3997" y="1895485"/>
            <a:ext cx="2248853" cy="1615714"/>
          </a:xfr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5A786E0-5607-4394-9D0E-C6896F660B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4116" y="3687298"/>
            <a:ext cx="2258578" cy="158447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6CB39F5-462F-49D2-8002-8CF3B3AEB79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" b="215"/>
          <a:stretch/>
        </p:blipFill>
        <p:spPr>
          <a:xfrm>
            <a:off x="7454069" y="1895485"/>
            <a:ext cx="2313062" cy="161571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57A0DF6-496B-436D-B209-A4A0300CE00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5"/>
          <a:stretch/>
        </p:blipFill>
        <p:spPr>
          <a:xfrm>
            <a:off x="7454071" y="3687298"/>
            <a:ext cx="2313060" cy="1584479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A00F2E94-EDD9-4A60-934D-D461E952C502}"/>
              </a:ext>
            </a:extLst>
          </p:cNvPr>
          <p:cNvSpPr txBox="1"/>
          <p:nvPr/>
        </p:nvSpPr>
        <p:spPr>
          <a:xfrm>
            <a:off x="3467583" y="4294871"/>
            <a:ext cx="1446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 </a:t>
            </a:r>
            <a:r>
              <a:rPr lang="fr-FR" b="1" dirty="0" err="1"/>
              <a:t>Spherical</a:t>
            </a:r>
            <a:r>
              <a:rPr lang="fr-FR" b="1" dirty="0"/>
              <a:t> 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D4BC510-9842-4B5A-BA8D-2A70838FC2DD}"/>
              </a:ext>
            </a:extLst>
          </p:cNvPr>
          <p:cNvSpPr txBox="1"/>
          <p:nvPr/>
        </p:nvSpPr>
        <p:spPr>
          <a:xfrm>
            <a:off x="3467583" y="2518676"/>
            <a:ext cx="1446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Anatomical</a:t>
            </a:r>
            <a:endParaRPr lang="fr-FR" b="1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2E786A2-4B0D-4811-BB4B-E477D9ACA6BF}"/>
              </a:ext>
            </a:extLst>
          </p:cNvPr>
          <p:cNvSpPr txBox="1"/>
          <p:nvPr/>
        </p:nvSpPr>
        <p:spPr>
          <a:xfrm>
            <a:off x="5315216" y="1301432"/>
            <a:ext cx="144641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SESSION 1</a:t>
            </a:r>
          </a:p>
          <a:p>
            <a:r>
              <a:rPr lang="fr-FR" sz="1600" b="1" dirty="0"/>
              <a:t>33.29 </a:t>
            </a:r>
            <a:r>
              <a:rPr lang="fr-FR" sz="1600" b="1" dirty="0" err="1"/>
              <a:t>weeks</a:t>
            </a:r>
            <a:endParaRPr lang="fr-FR" sz="1600" b="1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7FC9501-D17C-4CBE-92C0-70C208AB14D7}"/>
              </a:ext>
            </a:extLst>
          </p:cNvPr>
          <p:cNvSpPr txBox="1"/>
          <p:nvPr/>
        </p:nvSpPr>
        <p:spPr>
          <a:xfrm>
            <a:off x="7887393" y="1301432"/>
            <a:ext cx="144641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SESSION 2</a:t>
            </a:r>
          </a:p>
          <a:p>
            <a:r>
              <a:rPr lang="fr-FR" sz="1600" b="1" dirty="0"/>
              <a:t>44.86 </a:t>
            </a:r>
            <a:r>
              <a:rPr lang="fr-FR" sz="1600" b="1" dirty="0" err="1"/>
              <a:t>weeks</a:t>
            </a:r>
            <a:endParaRPr lang="fr-FR" sz="1600" b="1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46FA9DE-4090-45E1-B75F-B239ECD9721D}"/>
              </a:ext>
            </a:extLst>
          </p:cNvPr>
          <p:cNvSpPr txBox="1"/>
          <p:nvPr/>
        </p:nvSpPr>
        <p:spPr>
          <a:xfrm>
            <a:off x="5739459" y="5534943"/>
            <a:ext cx="3709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CURVATURE + INNER </a:t>
            </a:r>
            <a:r>
              <a:rPr lang="fr-FR" b="1" dirty="0" err="1"/>
              <a:t>mesh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682666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 txBox="1"/>
          <p:nvPr/>
        </p:nvSpPr>
        <p:spPr>
          <a:xfrm>
            <a:off x="0" y="-475"/>
            <a:ext cx="12192000" cy="594360"/>
          </a:xfrm>
          <a:prstGeom prst="rect">
            <a:avLst/>
          </a:prstGeom>
          <a:solidFill>
            <a:srgbClr val="482BA5"/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Method </a:t>
            </a:r>
            <a:r>
              <a:rPr lang="fr-FR" dirty="0">
                <a:ea typeface="+mj-lt"/>
                <a:cs typeface="+mj-lt"/>
              </a:rPr>
              <a:t>– MSM</a:t>
            </a:r>
            <a:r>
              <a:rPr lang="fr-FR" dirty="0"/>
              <a:t> </a:t>
            </a:r>
            <a:endParaRPr lang="fr-FR" dirty="0">
              <a:cs typeface="Calibri Light"/>
            </a:endParaRPr>
          </a:p>
        </p:txBody>
      </p:sp>
      <p:pic>
        <p:nvPicPr>
          <p:cNvPr id="3" name="Image 2" descr="Une image contenant texte, sport athlétique, sport&#10;&#10;Description générée automatiquemen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790" y="714676"/>
            <a:ext cx="7296150" cy="3657600"/>
          </a:xfrm>
          <a:prstGeom prst="rect">
            <a:avLst/>
          </a:prstGeom>
        </p:spPr>
      </p:pic>
      <p:pic>
        <p:nvPicPr>
          <p:cNvPr id="8" name="Image 7" descr="Une image contenant personne, intérieur&#10;&#10;Description générée automatiquement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7" r="4111"/>
          <a:stretch>
            <a:fillRect/>
          </a:stretch>
        </p:blipFill>
        <p:spPr>
          <a:xfrm>
            <a:off x="0" y="593885"/>
            <a:ext cx="2444754" cy="292697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-15273" y="6488668"/>
            <a:ext cx="7563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adi Extra Light" panose="020B0204020104020204" pitchFamily="34" charset="0"/>
              </a:rPr>
              <a:t>[5] Emma C. Robinson et al., 2019, </a:t>
            </a:r>
            <a:r>
              <a:rPr lang="fr-FR" sz="1400" i="1" dirty="0" err="1">
                <a:latin typeface="Abadi Extra Light" panose="020B0204020104020204" pitchFamily="34" charset="0"/>
              </a:rPr>
              <a:t>Neuroimage</a:t>
            </a:r>
            <a:r>
              <a:rPr lang="fr-FR" dirty="0"/>
              <a:t>	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273" y="3291840"/>
            <a:ext cx="2460027" cy="31968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3899790" y="4735629"/>
                <a:ext cx="6391174" cy="11011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   +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𝑅</m:t>
                                          </m:r>
                                        </m:e>
                                        <m:sub>
                                          <m: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nary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790" y="4735629"/>
                <a:ext cx="6391174" cy="1101135"/>
              </a:xfrm>
              <a:prstGeom prst="rect">
                <a:avLst/>
              </a:prstGeom>
              <a:blipFill>
                <a:blip r:embed="rId6"/>
                <a:stretch>
                  <a:fillRect r="-1116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dirty="0">
                <a:cs typeface="Calibri Light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227326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 txBox="1"/>
          <p:nvPr/>
        </p:nvSpPr>
        <p:spPr>
          <a:xfrm>
            <a:off x="0" y="-475"/>
            <a:ext cx="12192000" cy="594360"/>
          </a:xfrm>
          <a:prstGeom prst="rect">
            <a:avLst/>
          </a:prstGeom>
          <a:solidFill>
            <a:srgbClr val="482BA5"/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Method </a:t>
            </a:r>
            <a:r>
              <a:rPr lang="fr-FR" dirty="0">
                <a:ea typeface="+mj-lt"/>
                <a:cs typeface="+mj-lt"/>
              </a:rPr>
              <a:t>– </a:t>
            </a:r>
            <a:r>
              <a:rPr lang="fr-FR" dirty="0" err="1">
                <a:ea typeface="+mj-lt"/>
                <a:cs typeface="+mj-lt"/>
              </a:rPr>
              <a:t>sMSM</a:t>
            </a:r>
            <a:r>
              <a:rPr lang="fr-FR" dirty="0"/>
              <a:t> </a:t>
            </a:r>
            <a:endParaRPr lang="fr-FR" dirty="0">
              <a:cs typeface="Calibri Light"/>
            </a:endParaRPr>
          </a:p>
        </p:txBody>
      </p:sp>
      <p:pic>
        <p:nvPicPr>
          <p:cNvPr id="3" name="Image 2" descr="Une image contenant texte, sport athlétique, sport&#10;&#10;Description générée automatiquemen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790" y="714676"/>
            <a:ext cx="7296150" cy="3657600"/>
          </a:xfrm>
          <a:prstGeom prst="rect">
            <a:avLst/>
          </a:prstGeom>
        </p:spPr>
      </p:pic>
      <p:pic>
        <p:nvPicPr>
          <p:cNvPr id="8" name="Image 7" descr="Une image contenant personne, intérieur&#10;&#10;Description générée automatiquement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7" r="4111"/>
          <a:stretch>
            <a:fillRect/>
          </a:stretch>
        </p:blipFill>
        <p:spPr>
          <a:xfrm>
            <a:off x="0" y="593885"/>
            <a:ext cx="2444754" cy="292697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-15273" y="6488668"/>
            <a:ext cx="7563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adi Extra Light" panose="020B0204020104020204" pitchFamily="34" charset="0"/>
              </a:rPr>
              <a:t>[5] Emma C. Robinson et al., 2019, </a:t>
            </a:r>
            <a:r>
              <a:rPr lang="fr-FR" sz="1400" i="1" dirty="0" err="1">
                <a:latin typeface="Abadi Extra Light" panose="020B0204020104020204" pitchFamily="34" charset="0"/>
              </a:rPr>
              <a:t>Neuroimage</a:t>
            </a:r>
            <a:r>
              <a:rPr lang="fr-FR" dirty="0"/>
              <a:t>	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273" y="3291840"/>
            <a:ext cx="2460027" cy="31968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3899790" y="4735629"/>
                <a:ext cx="6391174" cy="11011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sz="28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</m:sSub>
                                </m:e>
                              </m:d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   +</m:t>
                              </m:r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sSub>
                                    <m:sSubPr>
                                      <m:ctrlP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sub>
                                  </m:sSub>
                                </m:sub>
                                <m:sup/>
                                <m:e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sz="2800" b="0" i="1" smtClean="0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fr-FR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fr-FR" sz="28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9790" y="4735629"/>
                <a:ext cx="6391174" cy="11011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dirty="0">
                <a:cs typeface="Calibri Light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546612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838200" y="1555751"/>
            <a:ext cx="10515600" cy="3742531"/>
          </a:xfrm>
        </p:spPr>
        <p:txBody>
          <a:bodyPr>
            <a:noAutofit/>
          </a:bodyPr>
          <a:lstStyle/>
          <a:p>
            <a:pPr algn="ctr"/>
            <a:r>
              <a:rPr lang="fr-FR" sz="9600" u="sng" dirty="0">
                <a:cs typeface="Calibri Light"/>
              </a:rPr>
              <a:t>INTRODUCTION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 txBox="1"/>
          <p:nvPr/>
        </p:nvSpPr>
        <p:spPr>
          <a:xfrm>
            <a:off x="0" y="-475"/>
            <a:ext cx="12192000" cy="594360"/>
          </a:xfrm>
          <a:prstGeom prst="rect">
            <a:avLst/>
          </a:prstGeom>
          <a:solidFill>
            <a:srgbClr val="482BA5"/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Method </a:t>
            </a:r>
            <a:r>
              <a:rPr lang="fr-FR" dirty="0">
                <a:ea typeface="+mj-lt"/>
                <a:cs typeface="+mj-lt"/>
              </a:rPr>
              <a:t>– aMSM</a:t>
            </a:r>
            <a:r>
              <a:rPr lang="fr-FR" dirty="0"/>
              <a:t> </a:t>
            </a:r>
            <a:endParaRPr lang="fr-FR" dirty="0">
              <a:cs typeface="Calibri Light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974" y="1001679"/>
            <a:ext cx="6481782" cy="4854641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-15273" y="6488668"/>
            <a:ext cx="7563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adi Extra Light" panose="020B0204020104020204" pitchFamily="34" charset="0"/>
              </a:rPr>
              <a:t>[5] Emma C. Robinson et al., 2019, </a:t>
            </a:r>
            <a:r>
              <a:rPr lang="fr-FR" sz="1400" i="1" dirty="0" err="1">
                <a:latin typeface="Abadi Extra Light" panose="020B0204020104020204" pitchFamily="34" charset="0"/>
              </a:rPr>
              <a:t>Neuroimage</a:t>
            </a:r>
            <a:r>
              <a:rPr lang="fr-FR" dirty="0"/>
              <a:t>	</a:t>
            </a:r>
          </a:p>
        </p:txBody>
      </p:sp>
      <p:pic>
        <p:nvPicPr>
          <p:cNvPr id="8" name="Image 7" descr="Une image contenant personne, intérieur&#10;&#10;Description générée automatiquement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7" r="4111"/>
          <a:stretch>
            <a:fillRect/>
          </a:stretch>
        </p:blipFill>
        <p:spPr>
          <a:xfrm>
            <a:off x="0" y="593885"/>
            <a:ext cx="2444754" cy="292697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273" y="3291840"/>
            <a:ext cx="2460027" cy="3196828"/>
          </a:xfrm>
          <a:prstGeom prst="rect">
            <a:avLst/>
          </a:prstGeom>
        </p:spPr>
      </p:pic>
      <p:sp>
        <p:nvSpPr>
          <p:cNvPr id="10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dirty="0">
                <a:cs typeface="Calibri Light"/>
              </a:rPr>
              <a:t>10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 txBox="1"/>
          <p:nvPr/>
        </p:nvSpPr>
        <p:spPr>
          <a:xfrm>
            <a:off x="0" y="-476"/>
            <a:ext cx="12192000" cy="594360"/>
          </a:xfrm>
          <a:prstGeom prst="rect">
            <a:avLst/>
          </a:prstGeom>
          <a:solidFill>
            <a:srgbClr val="482BA5"/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Method </a:t>
            </a:r>
            <a:r>
              <a:rPr lang="fr-FR" dirty="0">
                <a:ea typeface="+mj-lt"/>
                <a:cs typeface="+mj-lt"/>
              </a:rPr>
              <a:t>– MSM pipeline</a:t>
            </a:r>
            <a:r>
              <a:rPr lang="fr-FR" dirty="0"/>
              <a:t> </a:t>
            </a:r>
            <a:endParaRPr lang="fr-FR" dirty="0">
              <a:cs typeface="Calibri Light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479329" y="874652"/>
            <a:ext cx="1907876" cy="1370736"/>
          </a:xfrm>
          <a:prstGeom prst="rect">
            <a:avLst/>
          </a:prstGeom>
        </p:spPr>
      </p:pic>
      <p:cxnSp>
        <p:nvCxnSpPr>
          <p:cNvPr id="11" name="Connecteur droit avec flèche 10"/>
          <p:cNvCxnSpPr/>
          <p:nvPr/>
        </p:nvCxnSpPr>
        <p:spPr>
          <a:xfrm>
            <a:off x="5807674" y="2311194"/>
            <a:ext cx="0" cy="98688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434130" y="2350576"/>
            <a:ext cx="187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REGISTRATION</a:t>
            </a:r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95485" y="855216"/>
            <a:ext cx="1927822" cy="1455978"/>
          </a:xfrm>
          <a:prstGeom prst="rect">
            <a:avLst/>
          </a:prstGeom>
        </p:spPr>
      </p:pic>
      <p:cxnSp>
        <p:nvCxnSpPr>
          <p:cNvPr id="19" name="Connecteur droit avec flèche 18"/>
          <p:cNvCxnSpPr/>
          <p:nvPr/>
        </p:nvCxnSpPr>
        <p:spPr>
          <a:xfrm>
            <a:off x="7743520" y="4329789"/>
            <a:ext cx="0" cy="81383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Image 22" descr="Une image contenant légume&#10;&#10;Description générée automatiquement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198" y="5175888"/>
            <a:ext cx="2536371" cy="1779363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2434130" y="4918528"/>
            <a:ext cx="2638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PARCELLATION THROUGH </a:t>
            </a:r>
          </a:p>
          <a:p>
            <a:r>
              <a:rPr lang="fr-FR" b="1" dirty="0"/>
              <a:t>LABEL RESAMPLING</a:t>
            </a:r>
          </a:p>
        </p:txBody>
      </p:sp>
      <p:sp>
        <p:nvSpPr>
          <p:cNvPr id="3" name="Signe Plus 2"/>
          <p:cNvSpPr/>
          <p:nvPr/>
        </p:nvSpPr>
        <p:spPr>
          <a:xfrm>
            <a:off x="5524139" y="1251284"/>
            <a:ext cx="567071" cy="510139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4433267" y="3552459"/>
            <a:ext cx="3176336" cy="382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INFORMATIVE REGISTRATION</a:t>
            </a:r>
          </a:p>
        </p:txBody>
      </p:sp>
      <p:pic>
        <p:nvPicPr>
          <p:cNvPr id="12" name="Image 11" descr="Une image contenant légume&#10;&#10;Description générée automatiquement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235" y="2949595"/>
            <a:ext cx="2276171" cy="1596822"/>
          </a:xfrm>
          <a:prstGeom prst="rect">
            <a:avLst/>
          </a:prstGeom>
        </p:spPr>
      </p:pic>
      <p:sp>
        <p:nvSpPr>
          <p:cNvPr id="21" name="Signe Plus 20"/>
          <p:cNvSpPr/>
          <p:nvPr/>
        </p:nvSpPr>
        <p:spPr>
          <a:xfrm>
            <a:off x="7427469" y="3477805"/>
            <a:ext cx="567071" cy="510139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dirty="0">
                <a:cs typeface="Calibri Light"/>
              </a:rPr>
              <a:t>11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 txBox="1"/>
          <p:nvPr/>
        </p:nvSpPr>
        <p:spPr>
          <a:xfrm>
            <a:off x="0" y="-476"/>
            <a:ext cx="12192000" cy="594360"/>
          </a:xfrm>
          <a:prstGeom prst="rect">
            <a:avLst/>
          </a:prstGeom>
          <a:solidFill>
            <a:srgbClr val="482BA5"/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Method </a:t>
            </a:r>
            <a:r>
              <a:rPr lang="fr-FR" dirty="0">
                <a:ea typeface="+mj-lt"/>
                <a:cs typeface="+mj-lt"/>
              </a:rPr>
              <a:t>– </a:t>
            </a:r>
            <a:r>
              <a:rPr lang="fr-FR" dirty="0" err="1">
                <a:ea typeface="+mj-lt"/>
                <a:cs typeface="+mj-lt"/>
              </a:rPr>
              <a:t>tMSM</a:t>
            </a:r>
            <a:r>
              <a:rPr lang="fr-FR" dirty="0">
                <a:ea typeface="+mj-lt"/>
                <a:cs typeface="+mj-lt"/>
              </a:rPr>
              <a:t> pipeline</a:t>
            </a:r>
            <a:r>
              <a:rPr lang="fr-FR" dirty="0"/>
              <a:t> </a:t>
            </a:r>
            <a:endParaRPr lang="fr-FR" dirty="0">
              <a:cs typeface="Calibri Light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53842" y="573749"/>
            <a:ext cx="1907876" cy="1370736"/>
          </a:xfrm>
          <a:prstGeom prst="rect">
            <a:avLst/>
          </a:prstGeom>
        </p:spPr>
      </p:pic>
      <p:cxnSp>
        <p:nvCxnSpPr>
          <p:cNvPr id="11" name="Connecteur droit avec flèche 10"/>
          <p:cNvCxnSpPr/>
          <p:nvPr/>
        </p:nvCxnSpPr>
        <p:spPr>
          <a:xfrm>
            <a:off x="5345661" y="2300209"/>
            <a:ext cx="0" cy="64938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1876926" y="3530131"/>
            <a:ext cx="1874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REGISTRATION</a:t>
            </a:r>
          </a:p>
        </p:txBody>
      </p:sp>
      <p:cxnSp>
        <p:nvCxnSpPr>
          <p:cNvPr id="19" name="Connecteur droit avec flèche 18"/>
          <p:cNvCxnSpPr/>
          <p:nvPr/>
        </p:nvCxnSpPr>
        <p:spPr>
          <a:xfrm>
            <a:off x="6038542" y="4460632"/>
            <a:ext cx="0" cy="81383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Image 22" descr="Une image contenant légume&#10;&#10;Description générée automatiquement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14" y="5138983"/>
            <a:ext cx="2536371" cy="1779363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1876926" y="4625002"/>
            <a:ext cx="2536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SURFACE RESAMPLING + PARCELLATION THROUGH </a:t>
            </a:r>
          </a:p>
          <a:p>
            <a:r>
              <a:rPr lang="fr-FR" b="1" dirty="0"/>
              <a:t>MCRIB-S 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4801358" y="4078468"/>
            <a:ext cx="3176336" cy="382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INFORMATIVE REGISTRATION</a:t>
            </a:r>
          </a:p>
        </p:txBody>
      </p:sp>
      <p:sp>
        <p:nvSpPr>
          <p:cNvPr id="21" name="Signe Plus 20"/>
          <p:cNvSpPr/>
          <p:nvPr/>
        </p:nvSpPr>
        <p:spPr>
          <a:xfrm>
            <a:off x="5755007" y="2850876"/>
            <a:ext cx="567071" cy="510139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2827422" y="1888955"/>
            <a:ext cx="5479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Rotational transform between MNI and HCP FS_LR space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1876926" y="2424777"/>
            <a:ext cx="2742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ROTATIONAL TRANSFORM</a:t>
            </a:r>
          </a:p>
        </p:txBody>
      </p:sp>
      <p:cxnSp>
        <p:nvCxnSpPr>
          <p:cNvPr id="20" name="Connecteur droit avec flèche 19"/>
          <p:cNvCxnSpPr/>
          <p:nvPr/>
        </p:nvCxnSpPr>
        <p:spPr>
          <a:xfrm>
            <a:off x="6038542" y="3400117"/>
            <a:ext cx="0" cy="6957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ZoneTexte 3"/>
          <p:cNvSpPr txBox="1"/>
          <p:nvPr/>
        </p:nvSpPr>
        <p:spPr>
          <a:xfrm>
            <a:off x="6510937" y="2921279"/>
            <a:ext cx="2348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40 </a:t>
            </a:r>
            <a:r>
              <a:rPr lang="fr-FR" dirty="0" err="1"/>
              <a:t>weeks</a:t>
            </a:r>
            <a:r>
              <a:rPr lang="fr-FR" dirty="0"/>
              <a:t> </a:t>
            </a:r>
            <a:r>
              <a:rPr lang="fr-FR" dirty="0" err="1"/>
              <a:t>template</a:t>
            </a:r>
            <a:endParaRPr lang="fr-FR" dirty="0"/>
          </a:p>
        </p:txBody>
      </p:sp>
      <p:sp>
        <p:nvSpPr>
          <p:cNvPr id="22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dirty="0">
                <a:cs typeface="Calibri Light"/>
              </a:rPr>
              <a:t>11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 txBox="1"/>
          <p:nvPr/>
        </p:nvSpPr>
        <p:spPr>
          <a:xfrm>
            <a:off x="0" y="-475"/>
            <a:ext cx="12192000" cy="594360"/>
          </a:xfrm>
          <a:prstGeom prst="rect">
            <a:avLst/>
          </a:prstGeom>
          <a:solidFill>
            <a:srgbClr val="482BA5"/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Method </a:t>
            </a:r>
            <a:r>
              <a:rPr lang="fr-FR" dirty="0">
                <a:ea typeface="+mj-lt"/>
                <a:cs typeface="+mj-lt"/>
              </a:rPr>
              <a:t>– Metrics</a:t>
            </a:r>
            <a:endParaRPr lang="fr-FR" dirty="0">
              <a:cs typeface="Calibri Light"/>
            </a:endParaRPr>
          </a:p>
        </p:txBody>
      </p:sp>
      <p:cxnSp>
        <p:nvCxnSpPr>
          <p:cNvPr id="3" name="Connecteur droit 2"/>
          <p:cNvCxnSpPr/>
          <p:nvPr/>
        </p:nvCxnSpPr>
        <p:spPr>
          <a:xfrm>
            <a:off x="3773102" y="1908209"/>
            <a:ext cx="0" cy="400411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necteur droit 6"/>
          <p:cNvCxnSpPr/>
          <p:nvPr/>
        </p:nvCxnSpPr>
        <p:spPr>
          <a:xfrm>
            <a:off x="8295372" y="1868102"/>
            <a:ext cx="0" cy="400411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596765" y="3577819"/>
                <a:ext cx="2399055" cy="5726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D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𝑖𝑐𝑒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_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𝑠𝑐𝑜𝑟𝑒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2| 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|+|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65" y="3577819"/>
                <a:ext cx="2399055" cy="572657"/>
              </a:xfrm>
              <a:prstGeom prst="rect">
                <a:avLst/>
              </a:prstGeom>
              <a:blipFill rotWithShape="1">
                <a:blip r:embed="rId3"/>
                <a:stretch>
                  <a:fillRect l="-21" t="-40" r="-21259" b="2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ZoneTexte 10"/>
          <p:cNvSpPr txBox="1"/>
          <p:nvPr/>
        </p:nvSpPr>
        <p:spPr>
          <a:xfrm>
            <a:off x="596765" y="1405289"/>
            <a:ext cx="2640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SORENSEN-DICE SCORE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4775858" y="1405289"/>
            <a:ext cx="2640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HAUSDORFF DISTANCE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9205619" y="1405289"/>
            <a:ext cx="2389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PERCENT AREA CHANGE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/>
              <p:cNvSpPr txBox="1"/>
              <p:nvPr/>
            </p:nvSpPr>
            <p:spPr>
              <a:xfrm>
                <a:off x="8470466" y="3570799"/>
                <a:ext cx="3462550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𝑠𝑢𝑟𝑓𝑎𝑐𝑒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𝑠𝑢𝑟𝑓𝑎𝑐𝑒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𝑠𝑢𝑟𝑓𝑎𝑐𝑒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4" name="ZoneText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0466" y="3570799"/>
                <a:ext cx="3462550" cy="586699"/>
              </a:xfrm>
              <a:prstGeom prst="rect">
                <a:avLst/>
              </a:prstGeom>
              <a:blipFill rotWithShape="1">
                <a:blip r:embed="rId4"/>
                <a:stretch>
                  <a:fillRect l="-6" t="-33" r="-20042" b="2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2995820" y="4824187"/>
                <a:ext cx="6083165" cy="5759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⁡(</m:t>
                      </m:r>
                    </m:oMath>
                  </m:oMathPara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su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</m:fName>
                        <m:e>
                          <m:func>
                            <m:func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𝑖𝑛𝑓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unc>
                                <m:funcPr>
                                  <m:ctrlPr>
                                    <a:rPr lang="fr-F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𝑠𝑢𝑝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𝑌</m:t>
                                      </m:r>
                                    </m:sub>
                                  </m:sSub>
                                </m:fName>
                                <m:e>
                                  <m:func>
                                    <m:funcPr>
                                      <m:ctrlP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b>
                                        <m:sSubPr>
                                          <m:ctrlP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𝑖𝑛𝑓</m:t>
                                          </m:r>
                                        </m:e>
                                        <m:sub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r>
                                            <a:rPr lang="fr-FR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sub>
                                      </m:sSub>
                                    </m:fName>
                                    <m:e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fr-FR" b="0" i="1" smtClean="0"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func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820" y="4824187"/>
                <a:ext cx="6083165" cy="575927"/>
              </a:xfrm>
              <a:prstGeom prst="rect">
                <a:avLst/>
              </a:prstGeom>
              <a:blipFill rotWithShape="1">
                <a:blip r:embed="rId5"/>
                <a:stretch>
                  <a:fillRect l="-9" t="-16" r="6" b="1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dirty="0">
                <a:cs typeface="Calibri Light"/>
              </a:rPr>
              <a:t>12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DD61839E-1626-4E35-89A5-53045BC0D05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027" y="2007601"/>
            <a:ext cx="2580421" cy="2580421"/>
          </a:xfrm>
          <a:prstGeom prst="rect">
            <a:avLst/>
          </a:prstGeom>
          <a:solidFill>
            <a:srgbClr val="FFFFFF"/>
          </a:solidFill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838200" y="1555751"/>
            <a:ext cx="10515600" cy="3742531"/>
          </a:xfrm>
        </p:spPr>
        <p:txBody>
          <a:bodyPr>
            <a:noAutofit/>
          </a:bodyPr>
          <a:lstStyle/>
          <a:p>
            <a:pPr algn="ctr"/>
            <a:r>
              <a:rPr lang="fr-FR" sz="9600" u="sng" dirty="0">
                <a:cs typeface="Calibri Light"/>
              </a:rPr>
              <a:t>RESULTS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 txBox="1"/>
          <p:nvPr/>
        </p:nvSpPr>
        <p:spPr>
          <a:xfrm>
            <a:off x="0" y="-476"/>
            <a:ext cx="12192000" cy="594360"/>
          </a:xfrm>
          <a:prstGeom prst="rect">
            <a:avLst/>
          </a:prstGeom>
          <a:solidFill>
            <a:srgbClr val="482BA5"/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Method </a:t>
            </a:r>
            <a:r>
              <a:rPr lang="fr-FR" dirty="0">
                <a:ea typeface="+mj-lt"/>
                <a:cs typeface="+mj-lt"/>
              </a:rPr>
              <a:t>– Visual </a:t>
            </a:r>
            <a:r>
              <a:rPr lang="fr-FR" dirty="0" err="1">
                <a:ea typeface="+mj-lt"/>
                <a:cs typeface="+mj-lt"/>
              </a:rPr>
              <a:t>assessment</a:t>
            </a:r>
            <a:endParaRPr lang="fr-FR" dirty="0">
              <a:cs typeface="Calibri Light"/>
            </a:endParaRP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47642" y="4030214"/>
            <a:ext cx="2248853" cy="1577656"/>
          </a:xfr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" b="215"/>
          <a:stretch>
            <a:fillRect/>
          </a:stretch>
        </p:blipFill>
        <p:spPr>
          <a:xfrm>
            <a:off x="4201904" y="4011185"/>
            <a:ext cx="2313062" cy="1615715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426510" y="4011185"/>
            <a:ext cx="2313062" cy="1622701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14518" y="4011185"/>
            <a:ext cx="2313062" cy="1622701"/>
          </a:xfrm>
          <a:prstGeom prst="rect">
            <a:avLst/>
          </a:prstGeom>
        </p:spPr>
      </p:pic>
      <p:pic>
        <p:nvPicPr>
          <p:cNvPr id="3" name="Image 2" descr="Une image contenant légume&#10;&#10;Description générée automatiquement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140" y="1119132"/>
            <a:ext cx="2605719" cy="1828012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2349721" y="5636845"/>
            <a:ext cx="120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tMSM</a:t>
            </a:r>
            <a:endParaRPr lang="fr-FR" b="1" dirty="0"/>
          </a:p>
        </p:txBody>
      </p:sp>
      <p:sp>
        <p:nvSpPr>
          <p:cNvPr id="18" name="ZoneTexte 17"/>
          <p:cNvSpPr txBox="1"/>
          <p:nvPr/>
        </p:nvSpPr>
        <p:spPr>
          <a:xfrm>
            <a:off x="4668253" y="5636845"/>
            <a:ext cx="154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default MSM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10257874" y="5621736"/>
            <a:ext cx="120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aMSM</a:t>
            </a:r>
          </a:p>
        </p:txBody>
      </p:sp>
      <p:sp>
        <p:nvSpPr>
          <p:cNvPr id="22" name="ZoneTexte 21"/>
          <p:cNvSpPr txBox="1"/>
          <p:nvPr/>
        </p:nvSpPr>
        <p:spPr>
          <a:xfrm>
            <a:off x="7518935" y="5625786"/>
            <a:ext cx="120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sMSM</a:t>
            </a:r>
            <a:endParaRPr lang="fr-FR" b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201228" y="4492434"/>
            <a:ext cx="1446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SESSION 1</a:t>
            </a:r>
          </a:p>
          <a:p>
            <a:r>
              <a:rPr lang="fr-FR" b="1" dirty="0" err="1"/>
              <a:t>Lateral</a:t>
            </a:r>
            <a:r>
              <a:rPr lang="fr-FR" b="1" dirty="0"/>
              <a:t> </a:t>
            </a:r>
            <a:r>
              <a:rPr lang="fr-FR" b="1" dirty="0" err="1"/>
              <a:t>view</a:t>
            </a:r>
            <a:endParaRPr lang="fr-FR" b="1" dirty="0"/>
          </a:p>
          <a:p>
            <a:r>
              <a:rPr lang="fr-FR" sz="1600" b="1" dirty="0"/>
              <a:t>33.29 </a:t>
            </a:r>
            <a:r>
              <a:rPr lang="fr-FR" sz="1600" b="1" dirty="0" err="1"/>
              <a:t>weeks</a:t>
            </a:r>
            <a:endParaRPr lang="fr-FR" sz="1600" b="1" dirty="0"/>
          </a:p>
        </p:txBody>
      </p:sp>
      <p:sp>
        <p:nvSpPr>
          <p:cNvPr id="25" name="ZoneTexte 24"/>
          <p:cNvSpPr txBox="1"/>
          <p:nvPr/>
        </p:nvSpPr>
        <p:spPr>
          <a:xfrm>
            <a:off x="2951300" y="1699580"/>
            <a:ext cx="1446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SESSION 2</a:t>
            </a:r>
          </a:p>
          <a:p>
            <a:r>
              <a:rPr lang="fr-FR" sz="1600" b="1" dirty="0"/>
              <a:t>44.86 </a:t>
            </a:r>
            <a:r>
              <a:rPr lang="fr-FR" sz="1600" b="1" dirty="0" err="1"/>
              <a:t>weeks</a:t>
            </a:r>
            <a:endParaRPr lang="fr-FR" sz="1600" b="1" dirty="0"/>
          </a:p>
          <a:p>
            <a:endParaRPr lang="fr-FR" b="1" dirty="0"/>
          </a:p>
        </p:txBody>
      </p:sp>
      <p:sp>
        <p:nvSpPr>
          <p:cNvPr id="27" name="ZoneTexte 26"/>
          <p:cNvSpPr txBox="1"/>
          <p:nvPr/>
        </p:nvSpPr>
        <p:spPr>
          <a:xfrm>
            <a:off x="5491803" y="2976556"/>
            <a:ext cx="1446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Lateral</a:t>
            </a:r>
            <a:r>
              <a:rPr lang="fr-FR" b="1" dirty="0"/>
              <a:t> </a:t>
            </a:r>
            <a:r>
              <a:rPr lang="fr-FR" b="1" dirty="0" err="1"/>
              <a:t>view</a:t>
            </a:r>
            <a:endParaRPr lang="fr-FR" b="1" dirty="0"/>
          </a:p>
        </p:txBody>
      </p:sp>
      <p:cxnSp>
        <p:nvCxnSpPr>
          <p:cNvPr id="14" name="Connecteur droit avec flèche 13"/>
          <p:cNvCxnSpPr/>
          <p:nvPr/>
        </p:nvCxnSpPr>
        <p:spPr>
          <a:xfrm flipV="1">
            <a:off x="4318456" y="2345911"/>
            <a:ext cx="1443790" cy="49845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 flipV="1">
            <a:off x="1236976" y="5081910"/>
            <a:ext cx="1443790" cy="49845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8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dirty="0">
                <a:cs typeface="Calibri Light"/>
              </a:rPr>
              <a:t>13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 txBox="1"/>
          <p:nvPr/>
        </p:nvSpPr>
        <p:spPr>
          <a:xfrm>
            <a:off x="0" y="-476"/>
            <a:ext cx="12192000" cy="594360"/>
          </a:xfrm>
          <a:prstGeom prst="rect">
            <a:avLst/>
          </a:prstGeom>
          <a:solidFill>
            <a:srgbClr val="482BA5"/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Results </a:t>
            </a:r>
            <a:r>
              <a:rPr lang="fr-FR" dirty="0">
                <a:ea typeface="+mj-lt"/>
                <a:cs typeface="+mj-lt"/>
              </a:rPr>
              <a:t>– Overall study </a:t>
            </a:r>
            <a:endParaRPr lang="fr-FR" dirty="0">
              <a:cs typeface="Calibri Light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" y="593883"/>
            <a:ext cx="12051606" cy="1991135"/>
          </a:xfrm>
          <a:prstGeom prst="rect">
            <a:avLst/>
          </a:prstGeom>
        </p:spPr>
      </p:pic>
      <p:sp>
        <p:nvSpPr>
          <p:cNvPr id="4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9448800" y="6502500"/>
            <a:ext cx="2743200" cy="365125"/>
          </a:xfrm>
        </p:spPr>
        <p:txBody>
          <a:bodyPr/>
          <a:lstStyle/>
          <a:p>
            <a:r>
              <a:rPr lang="fr-FR" dirty="0">
                <a:cs typeface="Calibri Light"/>
              </a:rPr>
              <a:t>14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E2B637B-5FED-4C1F-8740-7FEDA62545D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18" y="2657695"/>
            <a:ext cx="12022496" cy="199113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C326760-A76C-43C3-B171-85C80AB5F7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119" y="4671999"/>
            <a:ext cx="12022493" cy="200084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 txBox="1"/>
          <p:nvPr/>
        </p:nvSpPr>
        <p:spPr>
          <a:xfrm>
            <a:off x="0" y="-476"/>
            <a:ext cx="12192000" cy="594360"/>
          </a:xfrm>
          <a:prstGeom prst="rect">
            <a:avLst/>
          </a:prstGeom>
          <a:solidFill>
            <a:srgbClr val="482BA5"/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Results </a:t>
            </a:r>
            <a:r>
              <a:rPr lang="fr-FR" dirty="0">
                <a:ea typeface="+mj-lt"/>
                <a:cs typeface="+mj-lt"/>
              </a:rPr>
              <a:t>– Overall study</a:t>
            </a:r>
            <a:r>
              <a:rPr lang="fr-FR" dirty="0"/>
              <a:t> </a:t>
            </a:r>
            <a:endParaRPr lang="fr-FR" dirty="0">
              <a:cs typeface="Calibri Light"/>
            </a:endParaRPr>
          </a:p>
        </p:txBody>
      </p:sp>
      <p:graphicFrame>
        <p:nvGraphicFramePr>
          <p:cNvPr id="2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103021"/>
              </p:ext>
            </p:extLst>
          </p:nvPr>
        </p:nvGraphicFramePr>
        <p:xfrm>
          <a:off x="1452613" y="2260050"/>
          <a:ext cx="9286774" cy="233789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238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6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18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3841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tx2"/>
                          </a:solidFill>
                        </a:rPr>
                        <a:t>sMSM</a:t>
                      </a:r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 + aMSM + default MSM stat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All </a:t>
                      </a:r>
                      <a:r>
                        <a:rPr lang="fr-FR" dirty="0" err="1">
                          <a:solidFill>
                            <a:schemeClr val="tx2"/>
                          </a:solidFill>
                        </a:rPr>
                        <a:t>methods</a:t>
                      </a:r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 stat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686">
                <a:tc>
                  <a:txBody>
                    <a:bodyPr/>
                    <a:lstStyle/>
                    <a:p>
                      <a:r>
                        <a:rPr lang="fr-FR" dirty="0" err="1">
                          <a:solidFill>
                            <a:schemeClr val="tx2"/>
                          </a:solidFill>
                        </a:rPr>
                        <a:t>Sørensen-Dice</a:t>
                      </a:r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 score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27.2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196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686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Hausdorff 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23.4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194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686"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Percentage area </a:t>
                      </a:r>
                      <a:r>
                        <a:rPr lang="fr-FR" dirty="0" err="1">
                          <a:solidFill>
                            <a:schemeClr val="tx2"/>
                          </a:solidFill>
                        </a:rPr>
                        <a:t>discrepancy</a:t>
                      </a:r>
                      <a:endParaRPr lang="fr-FR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29.6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2"/>
                          </a:solidFill>
                        </a:rPr>
                        <a:t>188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1452613" y="4674951"/>
            <a:ext cx="92867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adi Extra Light" panose="020B0204020104020204" pitchFamily="34" charset="0"/>
              </a:rPr>
              <a:t>Table 2 Friedman test results for </a:t>
            </a:r>
            <a:r>
              <a:rPr lang="fr-FR" sz="1400" i="1" dirty="0" err="1">
                <a:latin typeface="Abadi Extra Light" panose="020B0204020104020204" pitchFamily="34" charset="0"/>
              </a:rPr>
              <a:t>methods</a:t>
            </a:r>
            <a:r>
              <a:rPr lang="fr-FR" sz="1400" i="1" dirty="0">
                <a:latin typeface="Abadi Extra Light" panose="020B0204020104020204" pitchFamily="34" charset="0"/>
              </a:rPr>
              <a:t> benchmark, default MSM, </a:t>
            </a:r>
            <a:r>
              <a:rPr lang="fr-FR" sz="1400" i="1" dirty="0" err="1">
                <a:latin typeface="Abadi Extra Light" panose="020B0204020104020204" pitchFamily="34" charset="0"/>
              </a:rPr>
              <a:t>sMSM</a:t>
            </a:r>
            <a:r>
              <a:rPr lang="fr-FR" sz="1400" i="1" dirty="0">
                <a:latin typeface="Abadi Extra Light" panose="020B0204020104020204" pitchFamily="34" charset="0"/>
              </a:rPr>
              <a:t> and aMSM and metrics </a:t>
            </a:r>
            <a:r>
              <a:rPr lang="fr-FR" sz="1400" i="1" dirty="0" err="1">
                <a:latin typeface="Abadi Extra Light" panose="020B0204020104020204" pitchFamily="34" charset="0"/>
              </a:rPr>
              <a:t>Sørensen-Dice</a:t>
            </a:r>
            <a:r>
              <a:rPr lang="fr-FR" sz="1400" i="1" dirty="0">
                <a:latin typeface="Abadi Extra Light" panose="020B0204020104020204" pitchFamily="34" charset="0"/>
              </a:rPr>
              <a:t> score, Hausdorff distance and Percentage area </a:t>
            </a:r>
            <a:r>
              <a:rPr lang="fr-FR" sz="1400" i="1" dirty="0" err="1">
                <a:latin typeface="Abadi Extra Light" panose="020B0204020104020204" pitchFamily="34" charset="0"/>
              </a:rPr>
              <a:t>discrepancy</a:t>
            </a:r>
            <a:r>
              <a:rPr lang="fr-FR" sz="1400" i="1" dirty="0">
                <a:latin typeface="Abadi Extra Light" panose="020B0204020104020204" pitchFamily="34" charset="0"/>
              </a:rPr>
              <a:t>.: </a:t>
            </a:r>
            <a:r>
              <a:rPr lang="fr-FR" dirty="0"/>
              <a:t>	</a:t>
            </a:r>
          </a:p>
        </p:txBody>
      </p:sp>
      <p:sp>
        <p:nvSpPr>
          <p:cNvPr id="10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dirty="0">
                <a:cs typeface="Calibri Light"/>
              </a:rPr>
              <a:t>15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 txBox="1"/>
          <p:nvPr/>
        </p:nvSpPr>
        <p:spPr>
          <a:xfrm>
            <a:off x="0" y="-476"/>
            <a:ext cx="12192000" cy="594360"/>
          </a:xfrm>
          <a:prstGeom prst="rect">
            <a:avLst/>
          </a:prstGeom>
          <a:solidFill>
            <a:srgbClr val="482BA5"/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Results </a:t>
            </a:r>
            <a:r>
              <a:rPr lang="fr-FR" dirty="0">
                <a:ea typeface="+mj-lt"/>
                <a:cs typeface="+mj-lt"/>
              </a:rPr>
              <a:t>– </a:t>
            </a:r>
            <a:r>
              <a:rPr lang="it-IT" dirty="0">
                <a:ea typeface="+mj-lt"/>
                <a:cs typeface="+mj-lt"/>
              </a:rPr>
              <a:t>Quantitative assessment per cortical region</a:t>
            </a:r>
            <a:r>
              <a:rPr lang="fr-FR" dirty="0"/>
              <a:t> </a:t>
            </a:r>
            <a:endParaRPr lang="fr-FR" dirty="0">
              <a:cs typeface="Calibri Light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7050" y="672945"/>
            <a:ext cx="10857899" cy="6101150"/>
          </a:xfrm>
          <a:prstGeom prst="rect">
            <a:avLst/>
          </a:prstGeom>
        </p:spPr>
      </p:pic>
      <p:sp>
        <p:nvSpPr>
          <p:cNvPr id="4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fr-FR" dirty="0">
                <a:cs typeface="Calibri Light"/>
              </a:rPr>
              <a:t>16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F14C40F6-1755-4824-8981-8B466C7401EB}"/>
              </a:ext>
            </a:extLst>
          </p:cNvPr>
          <p:cNvCxnSpPr>
            <a:cxnSpLocks/>
          </p:cNvCxnSpPr>
          <p:nvPr/>
        </p:nvCxnSpPr>
        <p:spPr>
          <a:xfrm>
            <a:off x="3411794" y="1140542"/>
            <a:ext cx="924232" cy="17186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A13945C1-5448-4825-A267-F552190E5E4D}"/>
              </a:ext>
            </a:extLst>
          </p:cNvPr>
          <p:cNvCxnSpPr>
            <a:cxnSpLocks/>
          </p:cNvCxnSpPr>
          <p:nvPr/>
        </p:nvCxnSpPr>
        <p:spPr>
          <a:xfrm>
            <a:off x="10210800" y="1125996"/>
            <a:ext cx="924232" cy="17186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" name="Ellipse 17">
            <a:extLst>
              <a:ext uri="{FF2B5EF4-FFF2-40B4-BE49-F238E27FC236}">
                <a16:creationId xmlns:a16="http://schemas.microsoft.com/office/drawing/2014/main" id="{CDBCF71F-EB3B-4FF8-8153-40A5F6FE7ABA}"/>
              </a:ext>
            </a:extLst>
          </p:cNvPr>
          <p:cNvSpPr/>
          <p:nvPr/>
        </p:nvSpPr>
        <p:spPr>
          <a:xfrm>
            <a:off x="4305758" y="1012723"/>
            <a:ext cx="363793" cy="747251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A3040332-7956-4FD9-AB91-36064F304D5F}"/>
              </a:ext>
            </a:extLst>
          </p:cNvPr>
          <p:cNvSpPr/>
          <p:nvPr/>
        </p:nvSpPr>
        <p:spPr>
          <a:xfrm>
            <a:off x="11161156" y="1007606"/>
            <a:ext cx="363793" cy="747251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71B979F-1F0D-40BE-B2B0-E5D4578D07D2}"/>
              </a:ext>
            </a:extLst>
          </p:cNvPr>
          <p:cNvSpPr txBox="1"/>
          <p:nvPr/>
        </p:nvSpPr>
        <p:spPr>
          <a:xfrm>
            <a:off x="776748" y="936012"/>
            <a:ext cx="2979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LATERAL ORBITOFRONTAL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3977CE1-CE21-463D-ADE7-998247D04F26}"/>
              </a:ext>
            </a:extLst>
          </p:cNvPr>
          <p:cNvSpPr txBox="1"/>
          <p:nvPr/>
        </p:nvSpPr>
        <p:spPr>
          <a:xfrm>
            <a:off x="9191476" y="864417"/>
            <a:ext cx="135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INSULA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 txBox="1"/>
          <p:nvPr/>
        </p:nvSpPr>
        <p:spPr>
          <a:xfrm>
            <a:off x="0" y="-476"/>
            <a:ext cx="12192000" cy="594360"/>
          </a:xfrm>
          <a:prstGeom prst="rect">
            <a:avLst/>
          </a:prstGeom>
          <a:solidFill>
            <a:srgbClr val="482BA5"/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Results </a:t>
            </a:r>
            <a:r>
              <a:rPr lang="fr-FR" dirty="0">
                <a:ea typeface="+mj-lt"/>
                <a:cs typeface="+mj-lt"/>
              </a:rPr>
              <a:t>– </a:t>
            </a:r>
            <a:r>
              <a:rPr lang="it-IT" dirty="0">
                <a:ea typeface="+mj-lt"/>
                <a:cs typeface="+mj-lt"/>
              </a:rPr>
              <a:t>Quantitative assessment per cortical region</a:t>
            </a:r>
            <a:r>
              <a:rPr lang="fr-FR" dirty="0"/>
              <a:t> </a:t>
            </a:r>
            <a:endParaRPr lang="fr-FR" dirty="0">
              <a:cs typeface="Calibri Light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7050" y="672945"/>
            <a:ext cx="10857899" cy="6101150"/>
          </a:xfrm>
          <a:prstGeom prst="rect">
            <a:avLst/>
          </a:prstGeom>
        </p:spPr>
      </p:pic>
      <p:sp>
        <p:nvSpPr>
          <p:cNvPr id="4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r>
              <a:rPr lang="fr-FR" dirty="0">
                <a:cs typeface="Calibri Light"/>
              </a:rPr>
              <a:t>16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34017A7D-B6DA-41FA-8547-1FE544240A22}"/>
              </a:ext>
            </a:extLst>
          </p:cNvPr>
          <p:cNvCxnSpPr>
            <a:cxnSpLocks/>
          </p:cNvCxnSpPr>
          <p:nvPr/>
        </p:nvCxnSpPr>
        <p:spPr>
          <a:xfrm flipH="1" flipV="1">
            <a:off x="2408903" y="3065724"/>
            <a:ext cx="1288026" cy="845574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2F7A271E-E1FA-452E-BEB8-93D6FE857C5D}"/>
              </a:ext>
            </a:extLst>
          </p:cNvPr>
          <p:cNvCxnSpPr>
            <a:cxnSpLocks/>
          </p:cNvCxnSpPr>
          <p:nvPr/>
        </p:nvCxnSpPr>
        <p:spPr>
          <a:xfrm flipH="1" flipV="1">
            <a:off x="1553497" y="3440442"/>
            <a:ext cx="1288026" cy="84557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C1D55108-19BC-4538-BBC7-7E8485878F13}"/>
              </a:ext>
            </a:extLst>
          </p:cNvPr>
          <p:cNvCxnSpPr>
            <a:cxnSpLocks/>
          </p:cNvCxnSpPr>
          <p:nvPr/>
        </p:nvCxnSpPr>
        <p:spPr>
          <a:xfrm flipH="1" flipV="1">
            <a:off x="2035277" y="3300733"/>
            <a:ext cx="1288026" cy="845574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F14C40F6-1755-4824-8981-8B466C7401EB}"/>
              </a:ext>
            </a:extLst>
          </p:cNvPr>
          <p:cNvCxnSpPr>
            <a:cxnSpLocks/>
          </p:cNvCxnSpPr>
          <p:nvPr/>
        </p:nvCxnSpPr>
        <p:spPr>
          <a:xfrm>
            <a:off x="3411794" y="1140542"/>
            <a:ext cx="924232" cy="17186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A13945C1-5448-4825-A267-F552190E5E4D}"/>
              </a:ext>
            </a:extLst>
          </p:cNvPr>
          <p:cNvCxnSpPr>
            <a:cxnSpLocks/>
          </p:cNvCxnSpPr>
          <p:nvPr/>
        </p:nvCxnSpPr>
        <p:spPr>
          <a:xfrm>
            <a:off x="10210800" y="1125996"/>
            <a:ext cx="924232" cy="171864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" name="Ellipse 17">
            <a:extLst>
              <a:ext uri="{FF2B5EF4-FFF2-40B4-BE49-F238E27FC236}">
                <a16:creationId xmlns:a16="http://schemas.microsoft.com/office/drawing/2014/main" id="{CDBCF71F-EB3B-4FF8-8153-40A5F6FE7ABA}"/>
              </a:ext>
            </a:extLst>
          </p:cNvPr>
          <p:cNvSpPr/>
          <p:nvPr/>
        </p:nvSpPr>
        <p:spPr>
          <a:xfrm>
            <a:off x="4305758" y="1012723"/>
            <a:ext cx="363793" cy="747251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A3040332-7956-4FD9-AB91-36064F304D5F}"/>
              </a:ext>
            </a:extLst>
          </p:cNvPr>
          <p:cNvSpPr/>
          <p:nvPr/>
        </p:nvSpPr>
        <p:spPr>
          <a:xfrm>
            <a:off x="11161156" y="1007606"/>
            <a:ext cx="363793" cy="747251"/>
          </a:xfrm>
          <a:prstGeom prst="ellips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FCFA5E7A-438D-4CC5-995B-18FC50A771EE}"/>
              </a:ext>
            </a:extLst>
          </p:cNvPr>
          <p:cNvSpPr/>
          <p:nvPr/>
        </p:nvSpPr>
        <p:spPr>
          <a:xfrm>
            <a:off x="1730477" y="1843386"/>
            <a:ext cx="304800" cy="158561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6097C32-E721-48BE-B5A1-84C494E7BDEF}"/>
              </a:ext>
            </a:extLst>
          </p:cNvPr>
          <p:cNvSpPr/>
          <p:nvPr/>
        </p:nvSpPr>
        <p:spPr>
          <a:xfrm>
            <a:off x="1425677" y="1580536"/>
            <a:ext cx="304800" cy="174788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0D5C2D02-2AAD-49C0-922D-87FE2712A530}"/>
              </a:ext>
            </a:extLst>
          </p:cNvPr>
          <p:cNvSpPr/>
          <p:nvPr/>
        </p:nvSpPr>
        <p:spPr>
          <a:xfrm>
            <a:off x="2069690" y="1713289"/>
            <a:ext cx="304800" cy="1585614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C8A87AF-EE10-4131-A8A6-13986C6C3953}"/>
              </a:ext>
            </a:extLst>
          </p:cNvPr>
          <p:cNvSpPr txBox="1"/>
          <p:nvPr/>
        </p:nvSpPr>
        <p:spPr>
          <a:xfrm>
            <a:off x="776748" y="936012"/>
            <a:ext cx="2979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LATERAL ORBITOFRONTAL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D53236E-8522-4090-A68A-FB65E69C72A9}"/>
              </a:ext>
            </a:extLst>
          </p:cNvPr>
          <p:cNvSpPr txBox="1"/>
          <p:nvPr/>
        </p:nvSpPr>
        <p:spPr>
          <a:xfrm>
            <a:off x="9191476" y="864417"/>
            <a:ext cx="135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INSULA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B0FE3D0-191F-4638-8AA0-4A585CA3B0E1}"/>
              </a:ext>
            </a:extLst>
          </p:cNvPr>
          <p:cNvSpPr txBox="1"/>
          <p:nvPr/>
        </p:nvSpPr>
        <p:spPr>
          <a:xfrm>
            <a:off x="3775587" y="3726632"/>
            <a:ext cx="2979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CUNEUS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DAEE3F8-0BE0-49DB-85E3-2CDE1A93BD31}"/>
              </a:ext>
            </a:extLst>
          </p:cNvPr>
          <p:cNvSpPr txBox="1"/>
          <p:nvPr/>
        </p:nvSpPr>
        <p:spPr>
          <a:xfrm>
            <a:off x="3323303" y="4011984"/>
            <a:ext cx="2979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CAUDAL MIDDLE FRONTAL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4F7A37F-BE4B-4684-B620-E1B9C35575C5}"/>
              </a:ext>
            </a:extLst>
          </p:cNvPr>
          <p:cNvSpPr txBox="1"/>
          <p:nvPr/>
        </p:nvSpPr>
        <p:spPr>
          <a:xfrm>
            <a:off x="2877982" y="4297336"/>
            <a:ext cx="3218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CAUDAL INTERIOR CINGULATE</a:t>
            </a:r>
          </a:p>
        </p:txBody>
      </p:sp>
    </p:spTree>
    <p:extLst>
      <p:ext uri="{BB962C8B-B14F-4D97-AF65-F5344CB8AC3E}">
        <p14:creationId xmlns:p14="http://schemas.microsoft.com/office/powerpoint/2010/main" val="455104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-476"/>
            <a:ext cx="12192000" cy="594360"/>
          </a:xfrm>
          <a:solidFill>
            <a:srgbClr val="482BA5"/>
          </a:solidFill>
        </p:spPr>
        <p:txBody>
          <a:bodyPr>
            <a:normAutofit fontScale="90000"/>
          </a:bodyPr>
          <a:lstStyle/>
          <a:p>
            <a:r>
              <a:rPr lang="fr-FR" dirty="0"/>
              <a:t>Introduction </a:t>
            </a:r>
            <a:r>
              <a:rPr lang="fr-FR" dirty="0">
                <a:ea typeface="+mj-lt"/>
                <a:cs typeface="+mj-lt"/>
              </a:rPr>
              <a:t>– Brain development in infants</a:t>
            </a:r>
            <a:r>
              <a:rPr lang="fr-FR" dirty="0"/>
              <a:t> </a:t>
            </a:r>
            <a:endParaRPr lang="fr-FR" dirty="0">
              <a:cs typeface="Calibri Light"/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 dirty="0">
                <a:cs typeface="Calibri Light"/>
              </a:rPr>
              <a:t>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58B7693-F762-4788-99CB-C3DE5D897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3662"/>
            <a:ext cx="3037417" cy="274407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76EC98D-F85D-484D-8ECB-DF25A4E96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9331" y="591758"/>
            <a:ext cx="2649685" cy="274597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3F9C2A0-30CF-4BFC-A1D7-A76C55E863EF}"/>
              </a:ext>
            </a:extLst>
          </p:cNvPr>
          <p:cNvSpPr txBox="1"/>
          <p:nvPr/>
        </p:nvSpPr>
        <p:spPr>
          <a:xfrm>
            <a:off x="-15273" y="6488668"/>
            <a:ext cx="7563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adi Extra Light" panose="020B0204020104020204" pitchFamily="34" charset="0"/>
              </a:rPr>
              <a:t>[1] Jessica Dubois et al., 2020, Journal of Magnetic </a:t>
            </a:r>
            <a:r>
              <a:rPr lang="fr-FR" sz="1400" i="1" dirty="0" err="1">
                <a:latin typeface="Abadi Extra Light" panose="020B0204020104020204" pitchFamily="34" charset="0"/>
              </a:rPr>
              <a:t>Resonance</a:t>
            </a:r>
            <a:r>
              <a:rPr lang="fr-FR" sz="1400" i="1" dirty="0">
                <a:latin typeface="Abadi Extra Light" panose="020B0204020104020204" pitchFamily="34" charset="0"/>
              </a:rPr>
              <a:t> Imaging</a:t>
            </a:r>
            <a:r>
              <a:rPr lang="fr-FR" dirty="0"/>
              <a:t>	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838200" y="1555751"/>
            <a:ext cx="10515600" cy="3742531"/>
          </a:xfrm>
        </p:spPr>
        <p:txBody>
          <a:bodyPr>
            <a:noAutofit/>
          </a:bodyPr>
          <a:lstStyle/>
          <a:p>
            <a:pPr algn="ctr"/>
            <a:r>
              <a:rPr lang="fr-FR" sz="9600" u="sng" dirty="0">
                <a:cs typeface="Calibri Light"/>
              </a:rPr>
              <a:t>DISCUSSION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4447032" cy="4351338"/>
          </a:xfrm>
        </p:spPr>
        <p:txBody>
          <a:bodyPr/>
          <a:lstStyle/>
          <a:p>
            <a:r>
              <a:rPr lang="fr-FR" dirty="0"/>
              <a:t>Age of subject</a:t>
            </a:r>
          </a:p>
          <a:p>
            <a:pPr lvl="1"/>
            <a:r>
              <a:rPr lang="fr-FR" dirty="0" err="1"/>
              <a:t>Highest</a:t>
            </a:r>
            <a:r>
              <a:rPr lang="fr-FR" dirty="0"/>
              <a:t> vs </a:t>
            </a:r>
            <a:r>
              <a:rPr lang="fr-FR" dirty="0" err="1"/>
              <a:t>lowest</a:t>
            </a:r>
            <a:r>
              <a:rPr lang="fr-FR" dirty="0"/>
              <a:t> time </a:t>
            </a:r>
            <a:r>
              <a:rPr lang="fr-FR" dirty="0" err="1"/>
              <a:t>difference</a:t>
            </a:r>
            <a:endParaRPr lang="fr-FR" dirty="0"/>
          </a:p>
          <a:p>
            <a:endParaRPr lang="fr-FR" dirty="0"/>
          </a:p>
        </p:txBody>
      </p:sp>
      <p:sp>
        <p:nvSpPr>
          <p:cNvPr id="4" name="Titre 1"/>
          <p:cNvSpPr txBox="1"/>
          <p:nvPr/>
        </p:nvSpPr>
        <p:spPr>
          <a:xfrm>
            <a:off x="0" y="0"/>
            <a:ext cx="12192000" cy="594360"/>
          </a:xfrm>
          <a:prstGeom prst="rect">
            <a:avLst/>
          </a:prstGeom>
          <a:solidFill>
            <a:srgbClr val="482BA5"/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Discussion </a:t>
            </a:r>
            <a:r>
              <a:rPr lang="fr-FR" dirty="0">
                <a:ea typeface="+mj-lt"/>
                <a:cs typeface="+mj-lt"/>
              </a:rPr>
              <a:t> </a:t>
            </a:r>
            <a:endParaRPr lang="fr-FR" dirty="0">
              <a:cs typeface="Calibri Light"/>
            </a:endParaRPr>
          </a:p>
        </p:txBody>
      </p:sp>
      <p:sp>
        <p:nvSpPr>
          <p:cNvPr id="5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dirty="0">
                <a:cs typeface="Calibri Light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6917571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4534593" cy="4351338"/>
          </a:xfrm>
        </p:spPr>
        <p:txBody>
          <a:bodyPr/>
          <a:lstStyle/>
          <a:p>
            <a:r>
              <a:rPr lang="fr-FR" dirty="0"/>
              <a:t>Age of subject</a:t>
            </a:r>
          </a:p>
          <a:p>
            <a:pPr lvl="1"/>
            <a:r>
              <a:rPr lang="fr-FR" dirty="0" err="1"/>
              <a:t>Highest</a:t>
            </a:r>
            <a:r>
              <a:rPr lang="fr-FR" dirty="0"/>
              <a:t> vs </a:t>
            </a:r>
            <a:r>
              <a:rPr lang="fr-FR" dirty="0" err="1"/>
              <a:t>lowest</a:t>
            </a:r>
            <a:r>
              <a:rPr lang="fr-FR" dirty="0"/>
              <a:t> time </a:t>
            </a:r>
            <a:r>
              <a:rPr lang="fr-FR" dirty="0" err="1"/>
              <a:t>difference</a:t>
            </a:r>
            <a:endParaRPr lang="fr-FR" dirty="0"/>
          </a:p>
          <a:p>
            <a:pPr lvl="1"/>
            <a:r>
              <a:rPr lang="fr-FR" dirty="0"/>
              <a:t>Younger vs </a:t>
            </a:r>
            <a:r>
              <a:rPr lang="fr-FR" dirty="0" err="1"/>
              <a:t>older</a:t>
            </a:r>
            <a:r>
              <a:rPr lang="fr-FR" dirty="0"/>
              <a:t> subjects with </a:t>
            </a:r>
            <a:r>
              <a:rPr lang="fr-FR" dirty="0" err="1"/>
              <a:t>same</a:t>
            </a:r>
            <a:r>
              <a:rPr lang="fr-FR" dirty="0"/>
              <a:t> time </a:t>
            </a:r>
            <a:r>
              <a:rPr lang="fr-FR" dirty="0" err="1"/>
              <a:t>difference</a:t>
            </a:r>
            <a:endParaRPr lang="fr-FR" dirty="0"/>
          </a:p>
        </p:txBody>
      </p:sp>
      <p:sp>
        <p:nvSpPr>
          <p:cNvPr id="4" name="Titre 1"/>
          <p:cNvSpPr txBox="1"/>
          <p:nvPr/>
        </p:nvSpPr>
        <p:spPr>
          <a:xfrm>
            <a:off x="0" y="0"/>
            <a:ext cx="12192000" cy="594360"/>
          </a:xfrm>
          <a:prstGeom prst="rect">
            <a:avLst/>
          </a:prstGeom>
          <a:solidFill>
            <a:srgbClr val="482BA5"/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Discussion </a:t>
            </a:r>
            <a:r>
              <a:rPr lang="fr-FR" dirty="0">
                <a:ea typeface="+mj-lt"/>
                <a:cs typeface="+mj-lt"/>
              </a:rPr>
              <a:t> </a:t>
            </a:r>
            <a:endParaRPr lang="fr-FR" dirty="0">
              <a:cs typeface="Calibri Light"/>
            </a:endParaRPr>
          </a:p>
        </p:txBody>
      </p:sp>
      <p:sp>
        <p:nvSpPr>
          <p:cNvPr id="5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dirty="0">
                <a:cs typeface="Calibri Light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35146641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Age of subject</a:t>
            </a:r>
          </a:p>
          <a:p>
            <a:r>
              <a:rPr lang="fr-FR" dirty="0"/>
              <a:t>Rotation</a:t>
            </a:r>
          </a:p>
        </p:txBody>
      </p:sp>
      <p:sp>
        <p:nvSpPr>
          <p:cNvPr id="4" name="Titre 1"/>
          <p:cNvSpPr txBox="1"/>
          <p:nvPr/>
        </p:nvSpPr>
        <p:spPr>
          <a:xfrm>
            <a:off x="0" y="0"/>
            <a:ext cx="12192000" cy="594360"/>
          </a:xfrm>
          <a:prstGeom prst="rect">
            <a:avLst/>
          </a:prstGeom>
          <a:solidFill>
            <a:srgbClr val="482BA5"/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Discussion </a:t>
            </a:r>
            <a:r>
              <a:rPr lang="fr-FR" dirty="0">
                <a:ea typeface="+mj-lt"/>
                <a:cs typeface="+mj-lt"/>
              </a:rPr>
              <a:t> </a:t>
            </a:r>
            <a:endParaRPr lang="fr-FR" dirty="0">
              <a:cs typeface="Calibri Light"/>
            </a:endParaRPr>
          </a:p>
        </p:txBody>
      </p:sp>
      <p:sp>
        <p:nvSpPr>
          <p:cNvPr id="5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dirty="0">
                <a:cs typeface="Calibri Light"/>
              </a:rPr>
              <a:t>17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Age of subject</a:t>
            </a:r>
          </a:p>
          <a:p>
            <a:r>
              <a:rPr lang="fr-FR" dirty="0"/>
              <a:t>Rotation</a:t>
            </a:r>
          </a:p>
          <a:p>
            <a:r>
              <a:rPr lang="fr-FR" dirty="0" err="1"/>
              <a:t>Reversed</a:t>
            </a:r>
            <a:r>
              <a:rPr lang="fr-FR" dirty="0"/>
              <a:t> MSM </a:t>
            </a:r>
          </a:p>
        </p:txBody>
      </p:sp>
      <p:sp>
        <p:nvSpPr>
          <p:cNvPr id="4" name="Titre 1"/>
          <p:cNvSpPr txBox="1"/>
          <p:nvPr/>
        </p:nvSpPr>
        <p:spPr>
          <a:xfrm>
            <a:off x="0" y="0"/>
            <a:ext cx="12192000" cy="594360"/>
          </a:xfrm>
          <a:prstGeom prst="rect">
            <a:avLst/>
          </a:prstGeom>
          <a:solidFill>
            <a:srgbClr val="482BA5"/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Discussion </a:t>
            </a:r>
            <a:r>
              <a:rPr lang="fr-FR" dirty="0">
                <a:ea typeface="+mj-lt"/>
                <a:cs typeface="+mj-lt"/>
              </a:rPr>
              <a:t> </a:t>
            </a:r>
            <a:endParaRPr lang="fr-FR" dirty="0">
              <a:cs typeface="Calibri Light"/>
            </a:endParaRPr>
          </a:p>
        </p:txBody>
      </p:sp>
      <p:sp>
        <p:nvSpPr>
          <p:cNvPr id="5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dirty="0">
                <a:cs typeface="Calibri Light"/>
              </a:rPr>
              <a:t>17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Age of subject</a:t>
            </a:r>
          </a:p>
          <a:p>
            <a:r>
              <a:rPr lang="fr-FR" dirty="0"/>
              <a:t>Rotation</a:t>
            </a:r>
          </a:p>
          <a:p>
            <a:r>
              <a:rPr lang="fr-FR" dirty="0" err="1"/>
              <a:t>Reversed</a:t>
            </a:r>
            <a:r>
              <a:rPr lang="fr-FR" dirty="0"/>
              <a:t> MSM </a:t>
            </a:r>
          </a:p>
          <a:p>
            <a:r>
              <a:rPr lang="fr-FR" dirty="0" err="1"/>
              <a:t>Myelin</a:t>
            </a:r>
            <a:r>
              <a:rPr lang="fr-FR" dirty="0"/>
              <a:t> </a:t>
            </a:r>
            <a:r>
              <a:rPr lang="fr-FR" dirty="0" err="1"/>
              <a:t>map</a:t>
            </a:r>
            <a:endParaRPr lang="fr-FR" dirty="0"/>
          </a:p>
        </p:txBody>
      </p:sp>
      <p:sp>
        <p:nvSpPr>
          <p:cNvPr id="4" name="Titre 1"/>
          <p:cNvSpPr txBox="1"/>
          <p:nvPr/>
        </p:nvSpPr>
        <p:spPr>
          <a:xfrm>
            <a:off x="0" y="0"/>
            <a:ext cx="12192000" cy="594360"/>
          </a:xfrm>
          <a:prstGeom prst="rect">
            <a:avLst/>
          </a:prstGeom>
          <a:solidFill>
            <a:srgbClr val="482BA5"/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Discussion </a:t>
            </a:r>
            <a:r>
              <a:rPr lang="fr-FR" dirty="0">
                <a:ea typeface="+mj-lt"/>
                <a:cs typeface="+mj-lt"/>
              </a:rPr>
              <a:t> </a:t>
            </a:r>
            <a:endParaRPr lang="fr-FR" dirty="0">
              <a:cs typeface="Calibri Light"/>
            </a:endParaRPr>
          </a:p>
        </p:txBody>
      </p:sp>
      <p:sp>
        <p:nvSpPr>
          <p:cNvPr id="5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dirty="0">
                <a:cs typeface="Calibri Light"/>
              </a:rPr>
              <a:t>17</a:t>
            </a:r>
          </a:p>
        </p:txBody>
      </p:sp>
      <p:pic>
        <p:nvPicPr>
          <p:cNvPr id="2" name="Picture 1" descr="myelin_1_CC00389XX1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70177" y="1467613"/>
            <a:ext cx="2651646" cy="1860740"/>
          </a:xfrm>
          <a:prstGeom prst="rect">
            <a:avLst/>
          </a:prstGeom>
        </p:spPr>
      </p:pic>
      <p:pic>
        <p:nvPicPr>
          <p:cNvPr id="6" name="Picture 5" descr="myelin_1_CC00657XX1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24375" y="3686365"/>
            <a:ext cx="2609941" cy="1700720"/>
          </a:xfrm>
          <a:prstGeom prst="rect">
            <a:avLst/>
          </a:prstGeom>
        </p:spPr>
      </p:pic>
      <p:pic>
        <p:nvPicPr>
          <p:cNvPr id="7" name="Picture 6" descr="myelin_2_CC00389XX19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2493" b="27995"/>
          <a:stretch/>
        </p:blipFill>
        <p:spPr>
          <a:xfrm>
            <a:off x="7618095" y="1467613"/>
            <a:ext cx="2842206" cy="1860740"/>
          </a:xfrm>
          <a:prstGeom prst="rect">
            <a:avLst/>
          </a:prstGeom>
        </p:spPr>
      </p:pic>
      <p:pic>
        <p:nvPicPr>
          <p:cNvPr id="8" name="Picture 7" descr="myelin_2_CC00657XX14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0227" b="17001"/>
          <a:stretch/>
        </p:blipFill>
        <p:spPr>
          <a:xfrm>
            <a:off x="7800119" y="3529648"/>
            <a:ext cx="3133679" cy="203298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47EA28D-F4E5-435E-8750-5F1076B18BE4}"/>
              </a:ext>
            </a:extLst>
          </p:cNvPr>
          <p:cNvSpPr txBox="1"/>
          <p:nvPr/>
        </p:nvSpPr>
        <p:spPr>
          <a:xfrm>
            <a:off x="5372793" y="786435"/>
            <a:ext cx="1446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SESSION 1</a:t>
            </a:r>
          </a:p>
          <a:p>
            <a:r>
              <a:rPr lang="fr-FR" b="1" dirty="0" err="1"/>
              <a:t>Lateral</a:t>
            </a:r>
            <a:r>
              <a:rPr lang="fr-FR" b="1" dirty="0"/>
              <a:t> </a:t>
            </a:r>
            <a:r>
              <a:rPr lang="fr-FR" b="1" dirty="0" err="1"/>
              <a:t>view</a:t>
            </a:r>
            <a:endParaRPr lang="fr-FR" b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DEDDBD1-86D9-4547-8B44-0D38E4B928A7}"/>
              </a:ext>
            </a:extLst>
          </p:cNvPr>
          <p:cNvSpPr txBox="1"/>
          <p:nvPr/>
        </p:nvSpPr>
        <p:spPr>
          <a:xfrm>
            <a:off x="8379431" y="750750"/>
            <a:ext cx="1446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SESSION 2</a:t>
            </a:r>
          </a:p>
          <a:p>
            <a:r>
              <a:rPr lang="fr-FR" b="1" dirty="0" err="1"/>
              <a:t>Lateral</a:t>
            </a:r>
            <a:r>
              <a:rPr lang="fr-FR" b="1" dirty="0"/>
              <a:t> </a:t>
            </a:r>
            <a:r>
              <a:rPr lang="fr-FR" b="1" dirty="0" err="1"/>
              <a:t>view</a:t>
            </a:r>
            <a:endParaRPr lang="fr-FR" b="1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92B23EF-3525-4E41-9B15-6FEBA1E2B93C}"/>
              </a:ext>
            </a:extLst>
          </p:cNvPr>
          <p:cNvSpPr txBox="1"/>
          <p:nvPr/>
        </p:nvSpPr>
        <p:spPr>
          <a:xfrm>
            <a:off x="5376549" y="2896487"/>
            <a:ext cx="144641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/>
          </a:p>
          <a:p>
            <a:r>
              <a:rPr lang="fr-FR" sz="1600" b="1" dirty="0"/>
              <a:t>29.86 </a:t>
            </a:r>
            <a:r>
              <a:rPr lang="fr-FR" sz="1600" b="1" dirty="0" err="1"/>
              <a:t>weeks</a:t>
            </a:r>
            <a:endParaRPr lang="fr-FR" sz="1600" b="1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700F363-4D9D-4768-AF3F-FC67C20EFFDC}"/>
              </a:ext>
            </a:extLst>
          </p:cNvPr>
          <p:cNvSpPr txBox="1"/>
          <p:nvPr/>
        </p:nvSpPr>
        <p:spPr>
          <a:xfrm>
            <a:off x="8531724" y="2902634"/>
            <a:ext cx="144641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/>
          </a:p>
          <a:p>
            <a:r>
              <a:rPr lang="fr-FR" sz="1600" b="1" dirty="0"/>
              <a:t>38.43 </a:t>
            </a:r>
            <a:r>
              <a:rPr lang="fr-FR" sz="1600" b="1" dirty="0" err="1"/>
              <a:t>weeks</a:t>
            </a:r>
            <a:endParaRPr lang="fr-FR" sz="1600" b="1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0B96C91-3594-4A65-A02C-4F7CE833AE59}"/>
              </a:ext>
            </a:extLst>
          </p:cNvPr>
          <p:cNvSpPr txBox="1"/>
          <p:nvPr/>
        </p:nvSpPr>
        <p:spPr>
          <a:xfrm>
            <a:off x="5372793" y="5079308"/>
            <a:ext cx="144641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/>
          </a:p>
          <a:p>
            <a:r>
              <a:rPr lang="fr-FR" sz="1600" b="1" dirty="0"/>
              <a:t>29.86 </a:t>
            </a:r>
            <a:r>
              <a:rPr lang="fr-FR" sz="1600" b="1" dirty="0" err="1"/>
              <a:t>weeks</a:t>
            </a:r>
            <a:endParaRPr lang="fr-FR" sz="1600" b="1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9DA4B3B-9691-4312-95D2-90471A3E084A}"/>
              </a:ext>
            </a:extLst>
          </p:cNvPr>
          <p:cNvSpPr txBox="1"/>
          <p:nvPr/>
        </p:nvSpPr>
        <p:spPr>
          <a:xfrm>
            <a:off x="8531724" y="5126463"/>
            <a:ext cx="144641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b="1" dirty="0"/>
          </a:p>
          <a:p>
            <a:r>
              <a:rPr lang="fr-FR" sz="1600" b="1" dirty="0"/>
              <a:t>41 </a:t>
            </a:r>
            <a:r>
              <a:rPr lang="fr-FR" sz="1600" b="1" dirty="0" err="1"/>
              <a:t>weeks</a:t>
            </a:r>
            <a:endParaRPr lang="fr-FR" sz="1600" b="1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Age of subject</a:t>
            </a:r>
          </a:p>
          <a:p>
            <a:r>
              <a:rPr lang="fr-FR" dirty="0"/>
              <a:t>Rotation</a:t>
            </a:r>
          </a:p>
          <a:p>
            <a:r>
              <a:rPr lang="fr-FR" dirty="0" err="1"/>
              <a:t>Reversed</a:t>
            </a:r>
            <a:r>
              <a:rPr lang="fr-FR" dirty="0"/>
              <a:t> MSM </a:t>
            </a:r>
          </a:p>
          <a:p>
            <a:r>
              <a:rPr lang="fr-FR" dirty="0" err="1"/>
              <a:t>Myelin</a:t>
            </a:r>
            <a:r>
              <a:rPr lang="fr-FR" dirty="0"/>
              <a:t> </a:t>
            </a:r>
            <a:r>
              <a:rPr lang="fr-FR" dirty="0" err="1"/>
              <a:t>map</a:t>
            </a:r>
            <a:r>
              <a:rPr lang="fr-FR" dirty="0"/>
              <a:t> </a:t>
            </a:r>
          </a:p>
          <a:p>
            <a:r>
              <a:rPr lang="fr-FR" dirty="0" err="1"/>
              <a:t>Midthickness</a:t>
            </a:r>
            <a:r>
              <a:rPr lang="fr-FR" dirty="0"/>
              <a:t> </a:t>
            </a:r>
          </a:p>
        </p:txBody>
      </p:sp>
      <p:sp>
        <p:nvSpPr>
          <p:cNvPr id="4" name="Titre 1"/>
          <p:cNvSpPr txBox="1"/>
          <p:nvPr/>
        </p:nvSpPr>
        <p:spPr>
          <a:xfrm>
            <a:off x="0" y="0"/>
            <a:ext cx="12192000" cy="594360"/>
          </a:xfrm>
          <a:prstGeom prst="rect">
            <a:avLst/>
          </a:prstGeom>
          <a:solidFill>
            <a:srgbClr val="482BA5"/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Discussion </a:t>
            </a:r>
            <a:r>
              <a:rPr lang="fr-FR" dirty="0">
                <a:ea typeface="+mj-lt"/>
                <a:cs typeface="+mj-lt"/>
              </a:rPr>
              <a:t> </a:t>
            </a:r>
            <a:endParaRPr lang="fr-FR" dirty="0">
              <a:cs typeface="Calibri Light"/>
            </a:endParaRPr>
          </a:p>
        </p:txBody>
      </p:sp>
      <p:sp>
        <p:nvSpPr>
          <p:cNvPr id="5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dirty="0">
                <a:cs typeface="Calibri Light"/>
              </a:rPr>
              <a:t>17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838200" y="1555751"/>
            <a:ext cx="10515600" cy="3742531"/>
          </a:xfrm>
        </p:spPr>
        <p:txBody>
          <a:bodyPr>
            <a:noAutofit/>
          </a:bodyPr>
          <a:lstStyle/>
          <a:p>
            <a:pPr algn="ctr"/>
            <a:r>
              <a:rPr lang="fr-FR" sz="9600" u="sng" dirty="0">
                <a:cs typeface="Calibri Light"/>
              </a:rPr>
              <a:t>CONCLUSION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/>
          <p:nvPr/>
        </p:nvSpPr>
        <p:spPr>
          <a:xfrm>
            <a:off x="0" y="0"/>
            <a:ext cx="12192000" cy="594360"/>
          </a:xfrm>
          <a:prstGeom prst="rect">
            <a:avLst/>
          </a:prstGeom>
          <a:solidFill>
            <a:srgbClr val="482BA5"/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Conclusion </a:t>
            </a:r>
            <a:r>
              <a:rPr lang="fr-FR" dirty="0">
                <a:ea typeface="+mj-lt"/>
                <a:cs typeface="+mj-lt"/>
              </a:rPr>
              <a:t> </a:t>
            </a:r>
            <a:endParaRPr lang="fr-FR" dirty="0">
              <a:cs typeface="Calibri Light"/>
            </a:endParaRPr>
          </a:p>
        </p:txBody>
      </p:sp>
      <p:sp>
        <p:nvSpPr>
          <p:cNvPr id="5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dirty="0">
                <a:cs typeface="Calibri Light"/>
              </a:rPr>
              <a:t>18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ACD6253-E73D-4A87-B298-F7BD7B20253E}"/>
              </a:ext>
            </a:extLst>
          </p:cNvPr>
          <p:cNvSpPr txBox="1"/>
          <p:nvPr/>
        </p:nvSpPr>
        <p:spPr>
          <a:xfrm>
            <a:off x="-118872" y="895648"/>
            <a:ext cx="1219299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fr-FR" sz="3600" dirty="0" err="1">
                <a:solidFill>
                  <a:srgbClr val="FFFFFF"/>
                </a:solidFill>
                <a:latin typeface="Calibri Light"/>
                <a:cs typeface="Arial"/>
              </a:rPr>
              <a:t>Problematic</a:t>
            </a:r>
            <a:r>
              <a:rPr lang="fr-FR" sz="3600" dirty="0">
                <a:solidFill>
                  <a:srgbClr val="FFFFFF"/>
                </a:solidFill>
                <a:latin typeface="Calibri Light"/>
                <a:cs typeface="Arial"/>
              </a:rPr>
              <a:t>: </a:t>
            </a:r>
            <a:r>
              <a:rPr lang="fr-FR" sz="3600" dirty="0" err="1">
                <a:solidFill>
                  <a:srgbClr val="FFFFFF"/>
                </a:solidFill>
                <a:latin typeface="Calibri Light"/>
                <a:cs typeface="Arial"/>
              </a:rPr>
              <a:t>Find</a:t>
            </a:r>
            <a:r>
              <a:rPr lang="fr-FR" sz="3600" dirty="0">
                <a:solidFill>
                  <a:srgbClr val="FFFFFF"/>
                </a:solidFill>
                <a:latin typeface="Calibri Light"/>
                <a:cs typeface="Arial"/>
              </a:rPr>
              <a:t> an efficient parcellation </a:t>
            </a:r>
            <a:r>
              <a:rPr lang="fr-FR" sz="3600" dirty="0" err="1">
                <a:solidFill>
                  <a:srgbClr val="FFFFFF"/>
                </a:solidFill>
                <a:latin typeface="Calibri Light"/>
                <a:cs typeface="Arial"/>
              </a:rPr>
              <a:t>scheme</a:t>
            </a:r>
            <a:r>
              <a:rPr lang="fr-FR" sz="3600" dirty="0">
                <a:solidFill>
                  <a:srgbClr val="FFFFFF"/>
                </a:solidFill>
                <a:latin typeface="Calibri Light"/>
                <a:cs typeface="Arial"/>
              </a:rPr>
              <a:t> for </a:t>
            </a:r>
            <a:r>
              <a:rPr lang="fr-FR" sz="3600" dirty="0" err="1">
                <a:solidFill>
                  <a:srgbClr val="FFFFFF"/>
                </a:solidFill>
                <a:latin typeface="Calibri Light"/>
                <a:cs typeface="Arial"/>
              </a:rPr>
              <a:t>pre</a:t>
            </a:r>
            <a:r>
              <a:rPr lang="fr-FR" sz="3600" dirty="0">
                <a:solidFill>
                  <a:srgbClr val="FFFFFF"/>
                </a:solidFill>
                <a:latin typeface="Calibri Light"/>
                <a:cs typeface="Arial"/>
              </a:rPr>
              <a:t>-term infants brains 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/>
          <p:nvPr/>
        </p:nvSpPr>
        <p:spPr>
          <a:xfrm>
            <a:off x="0" y="0"/>
            <a:ext cx="12192000" cy="594360"/>
          </a:xfrm>
          <a:prstGeom prst="rect">
            <a:avLst/>
          </a:prstGeom>
          <a:solidFill>
            <a:srgbClr val="482BA5"/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Conclusion </a:t>
            </a:r>
            <a:r>
              <a:rPr lang="fr-FR" dirty="0">
                <a:ea typeface="+mj-lt"/>
                <a:cs typeface="+mj-lt"/>
              </a:rPr>
              <a:t> </a:t>
            </a:r>
            <a:endParaRPr lang="fr-FR" dirty="0">
              <a:cs typeface="Calibri Light"/>
            </a:endParaRPr>
          </a:p>
        </p:txBody>
      </p:sp>
      <p:sp>
        <p:nvSpPr>
          <p:cNvPr id="5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dirty="0">
                <a:cs typeface="Calibri Light"/>
              </a:rPr>
              <a:t>18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E0BE3CBB-FE99-4695-9AC7-C6FC725AD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6655"/>
            <a:ext cx="10515600" cy="3381122"/>
          </a:xfrm>
        </p:spPr>
        <p:txBody>
          <a:bodyPr/>
          <a:lstStyle/>
          <a:p>
            <a:r>
              <a:rPr lang="fr-FR" dirty="0"/>
              <a:t>MSM registration </a:t>
            </a:r>
            <a:r>
              <a:rPr lang="fr-FR" dirty="0" err="1"/>
              <a:t>tool</a:t>
            </a:r>
            <a:r>
              <a:rPr lang="fr-FR" dirty="0"/>
              <a:t>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ACD6253-E73D-4A87-B298-F7BD7B20253E}"/>
              </a:ext>
            </a:extLst>
          </p:cNvPr>
          <p:cNvSpPr txBox="1"/>
          <p:nvPr/>
        </p:nvSpPr>
        <p:spPr>
          <a:xfrm>
            <a:off x="-118872" y="895648"/>
            <a:ext cx="1219299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fr-FR" sz="3600" dirty="0" err="1">
                <a:solidFill>
                  <a:srgbClr val="FFFFFF"/>
                </a:solidFill>
                <a:latin typeface="Calibri Light"/>
                <a:cs typeface="Arial"/>
              </a:rPr>
              <a:t>Problematic</a:t>
            </a:r>
            <a:r>
              <a:rPr lang="fr-FR" sz="3600" dirty="0">
                <a:solidFill>
                  <a:srgbClr val="FFFFFF"/>
                </a:solidFill>
                <a:latin typeface="Calibri Light"/>
                <a:cs typeface="Arial"/>
              </a:rPr>
              <a:t>: </a:t>
            </a:r>
            <a:r>
              <a:rPr lang="fr-FR" sz="3600" dirty="0" err="1">
                <a:solidFill>
                  <a:srgbClr val="FFFFFF"/>
                </a:solidFill>
                <a:latin typeface="Calibri Light"/>
                <a:cs typeface="Arial"/>
              </a:rPr>
              <a:t>Find</a:t>
            </a:r>
            <a:r>
              <a:rPr lang="fr-FR" sz="3600" dirty="0">
                <a:solidFill>
                  <a:srgbClr val="FFFFFF"/>
                </a:solidFill>
                <a:latin typeface="Calibri Light"/>
                <a:cs typeface="Arial"/>
              </a:rPr>
              <a:t> an efficient parcellation </a:t>
            </a:r>
            <a:r>
              <a:rPr lang="fr-FR" sz="3600" dirty="0" err="1">
                <a:solidFill>
                  <a:srgbClr val="FFFFFF"/>
                </a:solidFill>
                <a:latin typeface="Calibri Light"/>
                <a:cs typeface="Arial"/>
              </a:rPr>
              <a:t>scheme</a:t>
            </a:r>
            <a:r>
              <a:rPr lang="fr-FR" sz="3600" dirty="0">
                <a:solidFill>
                  <a:srgbClr val="FFFFFF"/>
                </a:solidFill>
                <a:latin typeface="Calibri Light"/>
                <a:cs typeface="Arial"/>
              </a:rPr>
              <a:t> for </a:t>
            </a:r>
            <a:r>
              <a:rPr lang="fr-FR" sz="3600" dirty="0" err="1">
                <a:solidFill>
                  <a:srgbClr val="FFFFFF"/>
                </a:solidFill>
                <a:latin typeface="Calibri Light"/>
                <a:cs typeface="Arial"/>
              </a:rPr>
              <a:t>pre</a:t>
            </a:r>
            <a:r>
              <a:rPr lang="fr-FR" sz="3600" dirty="0">
                <a:solidFill>
                  <a:srgbClr val="FFFFFF"/>
                </a:solidFill>
                <a:latin typeface="Calibri Light"/>
                <a:cs typeface="Arial"/>
              </a:rPr>
              <a:t>-term infants brains </a:t>
            </a:r>
          </a:p>
        </p:txBody>
      </p:sp>
    </p:spTree>
    <p:extLst>
      <p:ext uri="{BB962C8B-B14F-4D97-AF65-F5344CB8AC3E}">
        <p14:creationId xmlns:p14="http://schemas.microsoft.com/office/powerpoint/2010/main" val="3473702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-476"/>
            <a:ext cx="12192000" cy="594360"/>
          </a:xfrm>
          <a:solidFill>
            <a:srgbClr val="482BA5"/>
          </a:solidFill>
        </p:spPr>
        <p:txBody>
          <a:bodyPr>
            <a:normAutofit fontScale="90000"/>
          </a:bodyPr>
          <a:lstStyle/>
          <a:p>
            <a:r>
              <a:rPr lang="fr-FR" dirty="0"/>
              <a:t>Introduction </a:t>
            </a:r>
            <a:r>
              <a:rPr lang="fr-FR" dirty="0">
                <a:ea typeface="+mj-lt"/>
                <a:cs typeface="+mj-lt"/>
              </a:rPr>
              <a:t>– Brain development in infants</a:t>
            </a:r>
            <a:r>
              <a:rPr lang="fr-FR" dirty="0"/>
              <a:t> </a:t>
            </a:r>
            <a:endParaRPr lang="fr-FR" dirty="0">
              <a:cs typeface="Calibri Light"/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 dirty="0">
                <a:cs typeface="Calibri Light"/>
              </a:rPr>
              <a:t>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58B7693-F762-4788-99CB-C3DE5D897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3662"/>
            <a:ext cx="3037417" cy="274407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76EC98D-F85D-484D-8ECB-DF25A4E96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9331" y="591758"/>
            <a:ext cx="2649685" cy="274597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3F9C2A0-30CF-4BFC-A1D7-A76C55E863EF}"/>
              </a:ext>
            </a:extLst>
          </p:cNvPr>
          <p:cNvSpPr txBox="1"/>
          <p:nvPr/>
        </p:nvSpPr>
        <p:spPr>
          <a:xfrm>
            <a:off x="-15273" y="6488668"/>
            <a:ext cx="7563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adi Extra Light" panose="020B0204020104020204" pitchFamily="34" charset="0"/>
              </a:rPr>
              <a:t>[1] Jessica Dubois et al., 2020, Journal of Magnetic </a:t>
            </a:r>
            <a:r>
              <a:rPr lang="fr-FR" sz="1400" i="1" dirty="0" err="1">
                <a:latin typeface="Abadi Extra Light" panose="020B0204020104020204" pitchFamily="34" charset="0"/>
              </a:rPr>
              <a:t>Resonance</a:t>
            </a:r>
            <a:r>
              <a:rPr lang="fr-FR" sz="1400" i="1" dirty="0">
                <a:latin typeface="Abadi Extra Light" panose="020B0204020104020204" pitchFamily="34" charset="0"/>
              </a:rPr>
              <a:t> Imaging</a:t>
            </a:r>
            <a:r>
              <a:rPr lang="fr-FR" dirty="0"/>
              <a:t>	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278AC3DF-92BD-4E20-9144-2E99DA9A6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5442" y="591758"/>
            <a:ext cx="3118282" cy="275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301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/>
          <p:nvPr/>
        </p:nvSpPr>
        <p:spPr>
          <a:xfrm>
            <a:off x="0" y="0"/>
            <a:ext cx="12192000" cy="594360"/>
          </a:xfrm>
          <a:prstGeom prst="rect">
            <a:avLst/>
          </a:prstGeom>
          <a:solidFill>
            <a:srgbClr val="482BA5"/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Conclusion </a:t>
            </a:r>
            <a:r>
              <a:rPr lang="fr-FR" dirty="0">
                <a:ea typeface="+mj-lt"/>
                <a:cs typeface="+mj-lt"/>
              </a:rPr>
              <a:t> </a:t>
            </a:r>
            <a:endParaRPr lang="fr-FR" dirty="0">
              <a:cs typeface="Calibri Light"/>
            </a:endParaRPr>
          </a:p>
        </p:txBody>
      </p:sp>
      <p:sp>
        <p:nvSpPr>
          <p:cNvPr id="5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dirty="0">
                <a:cs typeface="Calibri Light"/>
              </a:rPr>
              <a:t>18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E0BE3CBB-FE99-4695-9AC7-C6FC725AD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6655"/>
            <a:ext cx="10515600" cy="3381122"/>
          </a:xfrm>
        </p:spPr>
        <p:txBody>
          <a:bodyPr/>
          <a:lstStyle/>
          <a:p>
            <a:r>
              <a:rPr lang="fr-FR" dirty="0"/>
              <a:t>MSM registration </a:t>
            </a:r>
            <a:r>
              <a:rPr lang="fr-FR" dirty="0" err="1"/>
              <a:t>tool</a:t>
            </a:r>
            <a:r>
              <a:rPr lang="fr-FR" dirty="0"/>
              <a:t> </a:t>
            </a:r>
          </a:p>
          <a:p>
            <a:r>
              <a:rPr lang="fr-FR" dirty="0" err="1"/>
              <a:t>sMSM</a:t>
            </a:r>
            <a:r>
              <a:rPr lang="fr-FR" dirty="0"/>
              <a:t> and aMSM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ACD6253-E73D-4A87-B298-F7BD7B20253E}"/>
              </a:ext>
            </a:extLst>
          </p:cNvPr>
          <p:cNvSpPr txBox="1"/>
          <p:nvPr/>
        </p:nvSpPr>
        <p:spPr>
          <a:xfrm>
            <a:off x="-118872" y="895648"/>
            <a:ext cx="1219299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fr-FR" sz="3600" dirty="0" err="1">
                <a:solidFill>
                  <a:srgbClr val="FFFFFF"/>
                </a:solidFill>
                <a:latin typeface="Calibri Light"/>
                <a:cs typeface="Arial"/>
              </a:rPr>
              <a:t>Problematic</a:t>
            </a:r>
            <a:r>
              <a:rPr lang="fr-FR" sz="3600" dirty="0">
                <a:solidFill>
                  <a:srgbClr val="FFFFFF"/>
                </a:solidFill>
                <a:latin typeface="Calibri Light"/>
                <a:cs typeface="Arial"/>
              </a:rPr>
              <a:t>: </a:t>
            </a:r>
            <a:r>
              <a:rPr lang="fr-FR" sz="3600" dirty="0" err="1">
                <a:solidFill>
                  <a:srgbClr val="FFFFFF"/>
                </a:solidFill>
                <a:latin typeface="Calibri Light"/>
                <a:cs typeface="Arial"/>
              </a:rPr>
              <a:t>Find</a:t>
            </a:r>
            <a:r>
              <a:rPr lang="fr-FR" sz="3600" dirty="0">
                <a:solidFill>
                  <a:srgbClr val="FFFFFF"/>
                </a:solidFill>
                <a:latin typeface="Calibri Light"/>
                <a:cs typeface="Arial"/>
              </a:rPr>
              <a:t> an efficient parcellation </a:t>
            </a:r>
            <a:r>
              <a:rPr lang="fr-FR" sz="3600" dirty="0" err="1">
                <a:solidFill>
                  <a:srgbClr val="FFFFFF"/>
                </a:solidFill>
                <a:latin typeface="Calibri Light"/>
                <a:cs typeface="Arial"/>
              </a:rPr>
              <a:t>scheme</a:t>
            </a:r>
            <a:r>
              <a:rPr lang="fr-FR" sz="3600" dirty="0">
                <a:solidFill>
                  <a:srgbClr val="FFFFFF"/>
                </a:solidFill>
                <a:latin typeface="Calibri Light"/>
                <a:cs typeface="Arial"/>
              </a:rPr>
              <a:t> for </a:t>
            </a:r>
            <a:r>
              <a:rPr lang="fr-FR" sz="3600" dirty="0" err="1">
                <a:solidFill>
                  <a:srgbClr val="FFFFFF"/>
                </a:solidFill>
                <a:latin typeface="Calibri Light"/>
                <a:cs typeface="Arial"/>
              </a:rPr>
              <a:t>pre</a:t>
            </a:r>
            <a:r>
              <a:rPr lang="fr-FR" sz="3600" dirty="0">
                <a:solidFill>
                  <a:srgbClr val="FFFFFF"/>
                </a:solidFill>
                <a:latin typeface="Calibri Light"/>
                <a:cs typeface="Arial"/>
              </a:rPr>
              <a:t>-term infants brains </a:t>
            </a:r>
          </a:p>
        </p:txBody>
      </p:sp>
    </p:spTree>
    <p:extLst>
      <p:ext uri="{BB962C8B-B14F-4D97-AF65-F5344CB8AC3E}">
        <p14:creationId xmlns:p14="http://schemas.microsoft.com/office/powerpoint/2010/main" val="40459515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/>
          <p:nvPr/>
        </p:nvSpPr>
        <p:spPr>
          <a:xfrm>
            <a:off x="0" y="0"/>
            <a:ext cx="12192000" cy="594360"/>
          </a:xfrm>
          <a:prstGeom prst="rect">
            <a:avLst/>
          </a:prstGeom>
          <a:solidFill>
            <a:srgbClr val="482BA5"/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Conclusion </a:t>
            </a:r>
            <a:r>
              <a:rPr lang="fr-FR" dirty="0">
                <a:ea typeface="+mj-lt"/>
                <a:cs typeface="+mj-lt"/>
              </a:rPr>
              <a:t> </a:t>
            </a:r>
            <a:endParaRPr lang="fr-FR" dirty="0">
              <a:cs typeface="Calibri Light"/>
            </a:endParaRPr>
          </a:p>
        </p:txBody>
      </p:sp>
      <p:sp>
        <p:nvSpPr>
          <p:cNvPr id="5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dirty="0">
                <a:cs typeface="Calibri Light"/>
              </a:rPr>
              <a:t>18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E0BE3CBB-FE99-4695-9AC7-C6FC725AD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6655"/>
            <a:ext cx="10515600" cy="3381122"/>
          </a:xfrm>
        </p:spPr>
        <p:txBody>
          <a:bodyPr/>
          <a:lstStyle/>
          <a:p>
            <a:r>
              <a:rPr lang="fr-FR" dirty="0"/>
              <a:t>MSM registration </a:t>
            </a:r>
            <a:r>
              <a:rPr lang="fr-FR" dirty="0" err="1"/>
              <a:t>tool</a:t>
            </a:r>
            <a:r>
              <a:rPr lang="fr-FR" dirty="0"/>
              <a:t> </a:t>
            </a:r>
          </a:p>
          <a:p>
            <a:r>
              <a:rPr lang="fr-FR" dirty="0" err="1"/>
              <a:t>sMSM</a:t>
            </a:r>
            <a:r>
              <a:rPr lang="fr-FR" dirty="0"/>
              <a:t> and aMSM</a:t>
            </a:r>
          </a:p>
          <a:p>
            <a:r>
              <a:rPr lang="fr-FR" dirty="0" err="1"/>
              <a:t>tMSM</a:t>
            </a:r>
            <a:r>
              <a:rPr lang="fr-FR" dirty="0"/>
              <a:t> </a:t>
            </a:r>
            <a:r>
              <a:rPr lang="fr-FR" dirty="0" err="1"/>
              <a:t>works</a:t>
            </a:r>
            <a:r>
              <a:rPr lang="fr-FR" dirty="0"/>
              <a:t> best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ACD6253-E73D-4A87-B298-F7BD7B20253E}"/>
              </a:ext>
            </a:extLst>
          </p:cNvPr>
          <p:cNvSpPr txBox="1"/>
          <p:nvPr/>
        </p:nvSpPr>
        <p:spPr>
          <a:xfrm>
            <a:off x="-118872" y="895648"/>
            <a:ext cx="1219299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fr-FR" sz="3600" dirty="0" err="1">
                <a:solidFill>
                  <a:srgbClr val="FFFFFF"/>
                </a:solidFill>
                <a:latin typeface="Calibri Light"/>
                <a:cs typeface="Arial"/>
              </a:rPr>
              <a:t>Problematic</a:t>
            </a:r>
            <a:r>
              <a:rPr lang="fr-FR" sz="3600" dirty="0">
                <a:solidFill>
                  <a:srgbClr val="FFFFFF"/>
                </a:solidFill>
                <a:latin typeface="Calibri Light"/>
                <a:cs typeface="Arial"/>
              </a:rPr>
              <a:t>: </a:t>
            </a:r>
            <a:r>
              <a:rPr lang="fr-FR" sz="3600" dirty="0" err="1">
                <a:solidFill>
                  <a:srgbClr val="FFFFFF"/>
                </a:solidFill>
                <a:latin typeface="Calibri Light"/>
                <a:cs typeface="Arial"/>
              </a:rPr>
              <a:t>Find</a:t>
            </a:r>
            <a:r>
              <a:rPr lang="fr-FR" sz="3600" dirty="0">
                <a:solidFill>
                  <a:srgbClr val="FFFFFF"/>
                </a:solidFill>
                <a:latin typeface="Calibri Light"/>
                <a:cs typeface="Arial"/>
              </a:rPr>
              <a:t> an efficient parcellation </a:t>
            </a:r>
            <a:r>
              <a:rPr lang="fr-FR" sz="3600" dirty="0" err="1">
                <a:solidFill>
                  <a:srgbClr val="FFFFFF"/>
                </a:solidFill>
                <a:latin typeface="Calibri Light"/>
                <a:cs typeface="Arial"/>
              </a:rPr>
              <a:t>scheme</a:t>
            </a:r>
            <a:r>
              <a:rPr lang="fr-FR" sz="3600" dirty="0">
                <a:solidFill>
                  <a:srgbClr val="FFFFFF"/>
                </a:solidFill>
                <a:latin typeface="Calibri Light"/>
                <a:cs typeface="Arial"/>
              </a:rPr>
              <a:t> for </a:t>
            </a:r>
            <a:r>
              <a:rPr lang="fr-FR" sz="3600" dirty="0" err="1">
                <a:solidFill>
                  <a:srgbClr val="FFFFFF"/>
                </a:solidFill>
                <a:latin typeface="Calibri Light"/>
                <a:cs typeface="Arial"/>
              </a:rPr>
              <a:t>pre</a:t>
            </a:r>
            <a:r>
              <a:rPr lang="fr-FR" sz="3600" dirty="0">
                <a:solidFill>
                  <a:srgbClr val="FFFFFF"/>
                </a:solidFill>
                <a:latin typeface="Calibri Light"/>
                <a:cs typeface="Arial"/>
              </a:rPr>
              <a:t>-term infants brains </a:t>
            </a:r>
          </a:p>
        </p:txBody>
      </p:sp>
    </p:spTree>
    <p:extLst>
      <p:ext uri="{BB962C8B-B14F-4D97-AF65-F5344CB8AC3E}">
        <p14:creationId xmlns:p14="http://schemas.microsoft.com/office/powerpoint/2010/main" val="5648955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/>
          <p:nvPr/>
        </p:nvSpPr>
        <p:spPr>
          <a:xfrm>
            <a:off x="0" y="0"/>
            <a:ext cx="12192000" cy="594360"/>
          </a:xfrm>
          <a:prstGeom prst="rect">
            <a:avLst/>
          </a:prstGeom>
          <a:solidFill>
            <a:srgbClr val="482BA5"/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Conclusion </a:t>
            </a:r>
            <a:r>
              <a:rPr lang="fr-FR" dirty="0">
                <a:ea typeface="+mj-lt"/>
                <a:cs typeface="+mj-lt"/>
              </a:rPr>
              <a:t> </a:t>
            </a:r>
            <a:endParaRPr lang="fr-FR" dirty="0">
              <a:cs typeface="Calibri Light"/>
            </a:endParaRPr>
          </a:p>
        </p:txBody>
      </p:sp>
      <p:sp>
        <p:nvSpPr>
          <p:cNvPr id="5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dirty="0">
                <a:cs typeface="Calibri Light"/>
              </a:rPr>
              <a:t>18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E0BE3CBB-FE99-4695-9AC7-C6FC725AD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6655"/>
            <a:ext cx="10515600" cy="3381122"/>
          </a:xfrm>
        </p:spPr>
        <p:txBody>
          <a:bodyPr/>
          <a:lstStyle/>
          <a:p>
            <a:r>
              <a:rPr lang="fr-FR" dirty="0"/>
              <a:t>MSM registration </a:t>
            </a:r>
            <a:r>
              <a:rPr lang="fr-FR" dirty="0" err="1"/>
              <a:t>tool</a:t>
            </a:r>
            <a:r>
              <a:rPr lang="fr-FR" dirty="0"/>
              <a:t> </a:t>
            </a:r>
          </a:p>
          <a:p>
            <a:r>
              <a:rPr lang="fr-FR" dirty="0" err="1"/>
              <a:t>sMSM</a:t>
            </a:r>
            <a:r>
              <a:rPr lang="fr-FR" dirty="0"/>
              <a:t> and aMSM</a:t>
            </a:r>
          </a:p>
          <a:p>
            <a:r>
              <a:rPr lang="fr-FR" dirty="0" err="1"/>
              <a:t>tMSM</a:t>
            </a:r>
            <a:r>
              <a:rPr lang="fr-FR" dirty="0"/>
              <a:t> </a:t>
            </a:r>
            <a:r>
              <a:rPr lang="fr-FR" dirty="0" err="1"/>
              <a:t>works</a:t>
            </a:r>
            <a:r>
              <a:rPr lang="fr-FR" dirty="0"/>
              <a:t> best </a:t>
            </a:r>
          </a:p>
          <a:p>
            <a:r>
              <a:rPr lang="fr-FR" dirty="0"/>
              <a:t>Intra-subject </a:t>
            </a:r>
            <a:r>
              <a:rPr lang="fr-FR" dirty="0" err="1"/>
              <a:t>matching</a:t>
            </a: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ACD6253-E73D-4A87-B298-F7BD7B20253E}"/>
              </a:ext>
            </a:extLst>
          </p:cNvPr>
          <p:cNvSpPr txBox="1"/>
          <p:nvPr/>
        </p:nvSpPr>
        <p:spPr>
          <a:xfrm>
            <a:off x="-118872" y="895648"/>
            <a:ext cx="1219299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fr-FR" sz="3600" dirty="0" err="1">
                <a:solidFill>
                  <a:srgbClr val="FFFFFF"/>
                </a:solidFill>
                <a:latin typeface="Calibri Light"/>
                <a:cs typeface="Arial"/>
              </a:rPr>
              <a:t>Problematic</a:t>
            </a:r>
            <a:r>
              <a:rPr lang="fr-FR" sz="3600" dirty="0">
                <a:solidFill>
                  <a:srgbClr val="FFFFFF"/>
                </a:solidFill>
                <a:latin typeface="Calibri Light"/>
                <a:cs typeface="Arial"/>
              </a:rPr>
              <a:t>: </a:t>
            </a:r>
            <a:r>
              <a:rPr lang="fr-FR" sz="3600" dirty="0" err="1">
                <a:solidFill>
                  <a:srgbClr val="FFFFFF"/>
                </a:solidFill>
                <a:latin typeface="Calibri Light"/>
                <a:cs typeface="Arial"/>
              </a:rPr>
              <a:t>Find</a:t>
            </a:r>
            <a:r>
              <a:rPr lang="fr-FR" sz="3600" dirty="0">
                <a:solidFill>
                  <a:srgbClr val="FFFFFF"/>
                </a:solidFill>
                <a:latin typeface="Calibri Light"/>
                <a:cs typeface="Arial"/>
              </a:rPr>
              <a:t> an efficient parcellation </a:t>
            </a:r>
            <a:r>
              <a:rPr lang="fr-FR" sz="3600" dirty="0" err="1">
                <a:solidFill>
                  <a:srgbClr val="FFFFFF"/>
                </a:solidFill>
                <a:latin typeface="Calibri Light"/>
                <a:cs typeface="Arial"/>
              </a:rPr>
              <a:t>scheme</a:t>
            </a:r>
            <a:r>
              <a:rPr lang="fr-FR" sz="3600" dirty="0">
                <a:solidFill>
                  <a:srgbClr val="FFFFFF"/>
                </a:solidFill>
                <a:latin typeface="Calibri Light"/>
                <a:cs typeface="Arial"/>
              </a:rPr>
              <a:t> for </a:t>
            </a:r>
            <a:r>
              <a:rPr lang="fr-FR" sz="3600" dirty="0" err="1">
                <a:solidFill>
                  <a:srgbClr val="FFFFFF"/>
                </a:solidFill>
                <a:latin typeface="Calibri Light"/>
                <a:cs typeface="Arial"/>
              </a:rPr>
              <a:t>pre</a:t>
            </a:r>
            <a:r>
              <a:rPr lang="fr-FR" sz="3600" dirty="0">
                <a:solidFill>
                  <a:srgbClr val="FFFFFF"/>
                </a:solidFill>
                <a:latin typeface="Calibri Light"/>
                <a:cs typeface="Arial"/>
              </a:rPr>
              <a:t>-term infants brains </a:t>
            </a:r>
          </a:p>
        </p:txBody>
      </p:sp>
    </p:spTree>
    <p:extLst>
      <p:ext uri="{BB962C8B-B14F-4D97-AF65-F5344CB8AC3E}">
        <p14:creationId xmlns:p14="http://schemas.microsoft.com/office/powerpoint/2010/main" val="1879075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/>
          <p:nvPr/>
        </p:nvSpPr>
        <p:spPr>
          <a:xfrm>
            <a:off x="0" y="0"/>
            <a:ext cx="12192000" cy="594360"/>
          </a:xfrm>
          <a:prstGeom prst="rect">
            <a:avLst/>
          </a:prstGeom>
          <a:solidFill>
            <a:srgbClr val="482BA5"/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Conclusion </a:t>
            </a:r>
            <a:r>
              <a:rPr lang="fr-FR" dirty="0">
                <a:ea typeface="+mj-lt"/>
                <a:cs typeface="+mj-lt"/>
              </a:rPr>
              <a:t> </a:t>
            </a:r>
            <a:endParaRPr lang="fr-FR" dirty="0">
              <a:cs typeface="Calibri Light"/>
            </a:endParaRPr>
          </a:p>
        </p:txBody>
      </p:sp>
      <p:sp>
        <p:nvSpPr>
          <p:cNvPr id="5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dirty="0">
                <a:cs typeface="Calibri Light"/>
              </a:rPr>
              <a:t>18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E0BE3CBB-FE99-4695-9AC7-C6FC725AD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6655"/>
            <a:ext cx="10515600" cy="3381122"/>
          </a:xfrm>
        </p:spPr>
        <p:txBody>
          <a:bodyPr/>
          <a:lstStyle/>
          <a:p>
            <a:r>
              <a:rPr lang="fr-FR" dirty="0"/>
              <a:t>MSM registration </a:t>
            </a:r>
            <a:r>
              <a:rPr lang="fr-FR" dirty="0" err="1"/>
              <a:t>tool</a:t>
            </a:r>
            <a:r>
              <a:rPr lang="fr-FR" dirty="0"/>
              <a:t> </a:t>
            </a:r>
          </a:p>
          <a:p>
            <a:r>
              <a:rPr lang="fr-FR" dirty="0" err="1"/>
              <a:t>sMSM</a:t>
            </a:r>
            <a:r>
              <a:rPr lang="fr-FR" dirty="0"/>
              <a:t> and aMSM</a:t>
            </a:r>
          </a:p>
          <a:p>
            <a:r>
              <a:rPr lang="fr-FR" dirty="0" err="1"/>
              <a:t>tMSM</a:t>
            </a:r>
            <a:r>
              <a:rPr lang="fr-FR" dirty="0"/>
              <a:t> </a:t>
            </a:r>
            <a:r>
              <a:rPr lang="fr-FR" dirty="0" err="1"/>
              <a:t>works</a:t>
            </a:r>
            <a:r>
              <a:rPr lang="fr-FR" dirty="0"/>
              <a:t> best </a:t>
            </a:r>
          </a:p>
          <a:p>
            <a:r>
              <a:rPr lang="fr-FR" dirty="0"/>
              <a:t>Intra-subject </a:t>
            </a:r>
            <a:r>
              <a:rPr lang="fr-FR" dirty="0" err="1"/>
              <a:t>matching</a:t>
            </a:r>
            <a:endParaRPr lang="fr-FR" dirty="0"/>
          </a:p>
          <a:p>
            <a:r>
              <a:rPr lang="fr-FR" dirty="0" err="1"/>
              <a:t>Further</a:t>
            </a:r>
            <a:r>
              <a:rPr lang="fr-FR" dirty="0"/>
              <a:t> </a:t>
            </a:r>
            <a:r>
              <a:rPr lang="fr-FR" dirty="0" err="1"/>
              <a:t>improvment</a:t>
            </a:r>
            <a:r>
              <a:rPr lang="fr-FR" dirty="0"/>
              <a:t>…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ACD6253-E73D-4A87-B298-F7BD7B20253E}"/>
              </a:ext>
            </a:extLst>
          </p:cNvPr>
          <p:cNvSpPr txBox="1"/>
          <p:nvPr/>
        </p:nvSpPr>
        <p:spPr>
          <a:xfrm>
            <a:off x="-118872" y="895648"/>
            <a:ext cx="1219299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fr-FR" sz="3600" dirty="0" err="1">
                <a:solidFill>
                  <a:srgbClr val="FFFFFF"/>
                </a:solidFill>
                <a:latin typeface="Calibri Light"/>
                <a:cs typeface="Arial"/>
              </a:rPr>
              <a:t>Problematic</a:t>
            </a:r>
            <a:r>
              <a:rPr lang="fr-FR" sz="3600" dirty="0">
                <a:solidFill>
                  <a:srgbClr val="FFFFFF"/>
                </a:solidFill>
                <a:latin typeface="Calibri Light"/>
                <a:cs typeface="Arial"/>
              </a:rPr>
              <a:t>: </a:t>
            </a:r>
            <a:r>
              <a:rPr lang="fr-FR" sz="3600" dirty="0" err="1">
                <a:solidFill>
                  <a:srgbClr val="FFFFFF"/>
                </a:solidFill>
                <a:latin typeface="Calibri Light"/>
                <a:cs typeface="Arial"/>
              </a:rPr>
              <a:t>Find</a:t>
            </a:r>
            <a:r>
              <a:rPr lang="fr-FR" sz="3600" dirty="0">
                <a:solidFill>
                  <a:srgbClr val="FFFFFF"/>
                </a:solidFill>
                <a:latin typeface="Calibri Light"/>
                <a:cs typeface="Arial"/>
              </a:rPr>
              <a:t> an efficient parcellation </a:t>
            </a:r>
            <a:r>
              <a:rPr lang="fr-FR" sz="3600" dirty="0" err="1">
                <a:solidFill>
                  <a:srgbClr val="FFFFFF"/>
                </a:solidFill>
                <a:latin typeface="Calibri Light"/>
                <a:cs typeface="Arial"/>
              </a:rPr>
              <a:t>scheme</a:t>
            </a:r>
            <a:r>
              <a:rPr lang="fr-FR" sz="3600" dirty="0">
                <a:solidFill>
                  <a:srgbClr val="FFFFFF"/>
                </a:solidFill>
                <a:latin typeface="Calibri Light"/>
                <a:cs typeface="Arial"/>
              </a:rPr>
              <a:t> for </a:t>
            </a:r>
            <a:r>
              <a:rPr lang="fr-FR" sz="3600" dirty="0" err="1">
                <a:solidFill>
                  <a:srgbClr val="FFFFFF"/>
                </a:solidFill>
                <a:latin typeface="Calibri Light"/>
                <a:cs typeface="Arial"/>
              </a:rPr>
              <a:t>pre</a:t>
            </a:r>
            <a:r>
              <a:rPr lang="fr-FR" sz="3600" dirty="0">
                <a:solidFill>
                  <a:srgbClr val="FFFFFF"/>
                </a:solidFill>
                <a:latin typeface="Calibri Light"/>
                <a:cs typeface="Arial"/>
              </a:rPr>
              <a:t>-term infants brains </a:t>
            </a:r>
          </a:p>
        </p:txBody>
      </p:sp>
    </p:spTree>
    <p:extLst>
      <p:ext uri="{BB962C8B-B14F-4D97-AF65-F5344CB8AC3E}">
        <p14:creationId xmlns:p14="http://schemas.microsoft.com/office/powerpoint/2010/main" val="32747440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/>
          <p:nvPr/>
        </p:nvSpPr>
        <p:spPr>
          <a:xfrm>
            <a:off x="0" y="0"/>
            <a:ext cx="12192000" cy="594360"/>
          </a:xfrm>
          <a:prstGeom prst="rect">
            <a:avLst/>
          </a:prstGeom>
          <a:solidFill>
            <a:srgbClr val="482BA5"/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Conclusion </a:t>
            </a:r>
            <a:r>
              <a:rPr lang="fr-FR" dirty="0">
                <a:ea typeface="+mj-lt"/>
                <a:cs typeface="+mj-lt"/>
              </a:rPr>
              <a:t> </a:t>
            </a:r>
            <a:endParaRPr lang="fr-FR" dirty="0">
              <a:cs typeface="Calibri Light"/>
            </a:endParaRPr>
          </a:p>
        </p:txBody>
      </p:sp>
      <p:sp>
        <p:nvSpPr>
          <p:cNvPr id="5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dirty="0">
                <a:cs typeface="Calibri Light"/>
              </a:rPr>
              <a:t>18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E0BE3CBB-FE99-4695-9AC7-C6FC725AD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6655"/>
            <a:ext cx="10515600" cy="3381122"/>
          </a:xfrm>
        </p:spPr>
        <p:txBody>
          <a:bodyPr/>
          <a:lstStyle/>
          <a:p>
            <a:r>
              <a:rPr lang="fr-FR" dirty="0"/>
              <a:t>MSM registration </a:t>
            </a:r>
            <a:r>
              <a:rPr lang="fr-FR" dirty="0" err="1"/>
              <a:t>tool</a:t>
            </a:r>
            <a:r>
              <a:rPr lang="fr-FR" dirty="0"/>
              <a:t> </a:t>
            </a:r>
          </a:p>
          <a:p>
            <a:r>
              <a:rPr lang="fr-FR" dirty="0" err="1"/>
              <a:t>sMSM</a:t>
            </a:r>
            <a:r>
              <a:rPr lang="fr-FR" dirty="0"/>
              <a:t> and aMSM</a:t>
            </a:r>
          </a:p>
          <a:p>
            <a:r>
              <a:rPr lang="fr-FR" dirty="0" err="1"/>
              <a:t>tMSM</a:t>
            </a:r>
            <a:r>
              <a:rPr lang="fr-FR" dirty="0"/>
              <a:t> </a:t>
            </a:r>
            <a:r>
              <a:rPr lang="fr-FR" dirty="0" err="1"/>
              <a:t>works</a:t>
            </a:r>
            <a:r>
              <a:rPr lang="fr-FR" dirty="0"/>
              <a:t> best </a:t>
            </a:r>
          </a:p>
          <a:p>
            <a:r>
              <a:rPr lang="fr-FR" dirty="0"/>
              <a:t>Intra-subject </a:t>
            </a:r>
            <a:r>
              <a:rPr lang="fr-FR" dirty="0" err="1"/>
              <a:t>matching</a:t>
            </a:r>
            <a:endParaRPr lang="fr-FR" dirty="0"/>
          </a:p>
          <a:p>
            <a:r>
              <a:rPr lang="fr-FR" dirty="0" err="1"/>
              <a:t>Further</a:t>
            </a:r>
            <a:r>
              <a:rPr lang="fr-FR" dirty="0"/>
              <a:t> </a:t>
            </a:r>
            <a:r>
              <a:rPr lang="fr-FR" dirty="0" err="1"/>
              <a:t>improvment</a:t>
            </a:r>
            <a:r>
              <a:rPr lang="fr-FR" dirty="0"/>
              <a:t>… </a:t>
            </a:r>
          </a:p>
          <a:p>
            <a:r>
              <a:rPr lang="fr-FR" dirty="0" err="1"/>
              <a:t>Developmental</a:t>
            </a:r>
            <a:r>
              <a:rPr lang="fr-FR" dirty="0"/>
              <a:t> </a:t>
            </a:r>
            <a:r>
              <a:rPr lang="fr-FR" dirty="0" err="1"/>
              <a:t>studies</a:t>
            </a:r>
            <a:r>
              <a:rPr lang="fr-FR" dirty="0"/>
              <a:t>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ACD6253-E73D-4A87-B298-F7BD7B20253E}"/>
              </a:ext>
            </a:extLst>
          </p:cNvPr>
          <p:cNvSpPr txBox="1"/>
          <p:nvPr/>
        </p:nvSpPr>
        <p:spPr>
          <a:xfrm>
            <a:off x="-118872" y="895648"/>
            <a:ext cx="1219299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fr-FR" sz="3600" dirty="0" err="1">
                <a:solidFill>
                  <a:srgbClr val="FFFFFF"/>
                </a:solidFill>
                <a:latin typeface="Calibri Light"/>
                <a:cs typeface="Arial"/>
              </a:rPr>
              <a:t>Problematic</a:t>
            </a:r>
            <a:r>
              <a:rPr lang="fr-FR" sz="3600" dirty="0">
                <a:solidFill>
                  <a:srgbClr val="FFFFFF"/>
                </a:solidFill>
                <a:latin typeface="Calibri Light"/>
                <a:cs typeface="Arial"/>
              </a:rPr>
              <a:t>: </a:t>
            </a:r>
            <a:r>
              <a:rPr lang="fr-FR" sz="3600" dirty="0" err="1">
                <a:solidFill>
                  <a:srgbClr val="FFFFFF"/>
                </a:solidFill>
                <a:latin typeface="Calibri Light"/>
                <a:cs typeface="Arial"/>
              </a:rPr>
              <a:t>Find</a:t>
            </a:r>
            <a:r>
              <a:rPr lang="fr-FR" sz="3600" dirty="0">
                <a:solidFill>
                  <a:srgbClr val="FFFFFF"/>
                </a:solidFill>
                <a:latin typeface="Calibri Light"/>
                <a:cs typeface="Arial"/>
              </a:rPr>
              <a:t> an efficient parcellation </a:t>
            </a:r>
            <a:r>
              <a:rPr lang="fr-FR" sz="3600" dirty="0" err="1">
                <a:solidFill>
                  <a:srgbClr val="FFFFFF"/>
                </a:solidFill>
                <a:latin typeface="Calibri Light"/>
                <a:cs typeface="Arial"/>
              </a:rPr>
              <a:t>scheme</a:t>
            </a:r>
            <a:r>
              <a:rPr lang="fr-FR" sz="3600" dirty="0">
                <a:solidFill>
                  <a:srgbClr val="FFFFFF"/>
                </a:solidFill>
                <a:latin typeface="Calibri Light"/>
                <a:cs typeface="Arial"/>
              </a:rPr>
              <a:t> for </a:t>
            </a:r>
            <a:r>
              <a:rPr lang="fr-FR" sz="3600" dirty="0" err="1">
                <a:solidFill>
                  <a:srgbClr val="FFFFFF"/>
                </a:solidFill>
                <a:latin typeface="Calibri Light"/>
                <a:cs typeface="Arial"/>
              </a:rPr>
              <a:t>pre</a:t>
            </a:r>
            <a:r>
              <a:rPr lang="fr-FR" sz="3600" dirty="0">
                <a:solidFill>
                  <a:srgbClr val="FFFFFF"/>
                </a:solidFill>
                <a:latin typeface="Calibri Light"/>
                <a:cs typeface="Arial"/>
              </a:rPr>
              <a:t>-term infants brains </a:t>
            </a:r>
          </a:p>
        </p:txBody>
      </p:sp>
    </p:spTree>
    <p:extLst>
      <p:ext uri="{BB962C8B-B14F-4D97-AF65-F5344CB8AC3E}">
        <p14:creationId xmlns:p14="http://schemas.microsoft.com/office/powerpoint/2010/main" val="4787475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>
          <a:xfrm>
            <a:off x="896815" y="1493472"/>
            <a:ext cx="10515600" cy="3742531"/>
          </a:xfrm>
        </p:spPr>
        <p:txBody>
          <a:bodyPr>
            <a:noAutofit/>
          </a:bodyPr>
          <a:lstStyle/>
          <a:p>
            <a:pPr algn="ctr"/>
            <a:r>
              <a:rPr lang="fr-FR" sz="6000" dirty="0" err="1">
                <a:cs typeface="Calibri Light"/>
              </a:rPr>
              <a:t>Thank</a:t>
            </a:r>
            <a:r>
              <a:rPr lang="fr-FR" sz="6000" dirty="0">
                <a:cs typeface="Calibri Light"/>
              </a:rPr>
              <a:t> </a:t>
            </a:r>
            <a:r>
              <a:rPr lang="fr-FR" sz="6000" dirty="0" err="1">
                <a:cs typeface="Calibri Light"/>
              </a:rPr>
              <a:t>you</a:t>
            </a:r>
            <a:r>
              <a:rPr lang="fr-FR" sz="6000" dirty="0">
                <a:cs typeface="Calibri Light"/>
              </a:rPr>
              <a:t> for </a:t>
            </a:r>
            <a:r>
              <a:rPr lang="fr-FR" sz="6000" dirty="0" err="1">
                <a:cs typeface="Calibri Light"/>
              </a:rPr>
              <a:t>your</a:t>
            </a:r>
            <a:r>
              <a:rPr lang="fr-FR" sz="6000" dirty="0">
                <a:cs typeface="Calibri Light"/>
              </a:rPr>
              <a:t> attention !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898358" y="1396180"/>
            <a:ext cx="10395284" cy="61863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fr-FR" dirty="0"/>
              <a:t>[1] </a:t>
            </a:r>
            <a:r>
              <a:rPr lang="fr-FR" sz="1800" i="1" dirty="0">
                <a:latin typeface="Abadi Extra Light" panose="020B0204020104020204" pitchFamily="34" charset="0"/>
              </a:rPr>
              <a:t>Jessica Dubois et al., 2020, </a:t>
            </a:r>
            <a:r>
              <a:rPr lang="en-US" sz="1800" i="1" dirty="0">
                <a:latin typeface="Abadi Extra Light" panose="020B0204020104020204" pitchFamily="34" charset="0"/>
              </a:rPr>
              <a:t>MRI of the Neonatal Brain: </a:t>
            </a:r>
            <a:r>
              <a:rPr lang="en-US" sz="1800" i="1" dirty="0">
                <a:highlight>
                  <a:srgbClr val="000080"/>
                </a:highlight>
                <a:latin typeface="Abadi Extra Light" panose="020B0204020104020204" pitchFamily="34" charset="0"/>
              </a:rPr>
              <a:t>A Review of Methodological Challenges and Neuroscienti</a:t>
            </a:r>
            <a:r>
              <a:rPr lang="en-US" i="1" dirty="0">
                <a:highlight>
                  <a:srgbClr val="000080"/>
                </a:highlight>
                <a:latin typeface="Abadi Extra Light" panose="020B0204020104020204" pitchFamily="34" charset="0"/>
              </a:rPr>
              <a:t>fi</a:t>
            </a:r>
            <a:r>
              <a:rPr lang="en-US" sz="1800" i="1" dirty="0">
                <a:highlight>
                  <a:srgbClr val="000080"/>
                </a:highlight>
                <a:latin typeface="Abadi Extra Light" panose="020B0204020104020204" pitchFamily="34" charset="0"/>
              </a:rPr>
              <a:t>c Advances,</a:t>
            </a:r>
            <a:r>
              <a:rPr lang="en-US" sz="1800" i="1" dirty="0">
                <a:latin typeface="Abadi Extra Light" panose="020B0204020104020204" pitchFamily="34" charset="0"/>
              </a:rPr>
              <a:t> </a:t>
            </a:r>
            <a:r>
              <a:rPr lang="fr-FR" sz="1800" i="1" dirty="0">
                <a:latin typeface="Abadi Extra Light" panose="020B0204020104020204" pitchFamily="34" charset="0"/>
              </a:rPr>
              <a:t>Journal of Magnetic </a:t>
            </a:r>
            <a:r>
              <a:rPr lang="fr-FR" sz="1800" i="1" dirty="0" err="1">
                <a:latin typeface="Abadi Extra Light" panose="020B0204020104020204" pitchFamily="34" charset="0"/>
              </a:rPr>
              <a:t>Resonance</a:t>
            </a:r>
            <a:r>
              <a:rPr lang="fr-FR" sz="1800" i="1" dirty="0">
                <a:latin typeface="Abadi Extra Light" panose="020B0204020104020204" pitchFamily="34" charset="0"/>
              </a:rPr>
              <a:t> Imaging</a:t>
            </a:r>
            <a:endParaRPr lang="fr-FR" dirty="0"/>
          </a:p>
          <a:p>
            <a:endParaRPr lang="fr-FR" dirty="0"/>
          </a:p>
          <a:p>
            <a:r>
              <a:rPr lang="fr-FR" dirty="0"/>
              <a:t>[2] </a:t>
            </a:r>
            <a:r>
              <a:rPr lang="fr-FR" sz="1800" i="1" dirty="0">
                <a:latin typeface="Abadi Extra Light" panose="020B0204020104020204" pitchFamily="34" charset="0"/>
              </a:rPr>
              <a:t>Chris L. </a:t>
            </a:r>
            <a:r>
              <a:rPr lang="fr-FR" sz="1800" i="1" dirty="0" err="1">
                <a:latin typeface="Abadi Extra Light" panose="020B0204020104020204" pitchFamily="34" charset="0"/>
              </a:rPr>
              <a:t>Adamson</a:t>
            </a:r>
            <a:r>
              <a:rPr lang="fr-FR" sz="1800" i="1" dirty="0">
                <a:latin typeface="Abadi Extra Light" panose="020B0204020104020204" pitchFamily="34" charset="0"/>
              </a:rPr>
              <a:t> et al., 2020, </a:t>
            </a:r>
            <a:r>
              <a:rPr lang="en-US" i="1" dirty="0">
                <a:highlight>
                  <a:srgbClr val="000080"/>
                </a:highlight>
                <a:latin typeface="Abadi Extra Light" panose="020B0204020104020204" pitchFamily="34" charset="0"/>
              </a:rPr>
              <a:t>P</a:t>
            </a:r>
            <a:r>
              <a:rPr lang="en-US" sz="1800" i="1" dirty="0">
                <a:highlight>
                  <a:srgbClr val="000080"/>
                </a:highlight>
                <a:latin typeface="Abadi Extra Light" panose="020B0204020104020204" pitchFamily="34" charset="0"/>
              </a:rPr>
              <a:t>arcellation of the neonatal cortex using Surface-based Melbourne children’s Regional infant Brain atlases (M-</a:t>
            </a:r>
            <a:r>
              <a:rPr lang="en-US" sz="1800" i="1" dirty="0" err="1">
                <a:highlight>
                  <a:srgbClr val="000080"/>
                </a:highlight>
                <a:latin typeface="Abadi Extra Light" panose="020B0204020104020204" pitchFamily="34" charset="0"/>
              </a:rPr>
              <a:t>cRiB</a:t>
            </a:r>
            <a:r>
              <a:rPr lang="en-US" sz="1800" i="1" dirty="0">
                <a:highlight>
                  <a:srgbClr val="000080"/>
                </a:highlight>
                <a:latin typeface="Abadi Extra Light" panose="020B0204020104020204" pitchFamily="34" charset="0"/>
              </a:rPr>
              <a:t>-S)</a:t>
            </a:r>
            <a:r>
              <a:rPr lang="en-US" sz="1800" i="1" dirty="0">
                <a:latin typeface="Abadi Extra Light" panose="020B0204020104020204" pitchFamily="34" charset="0"/>
              </a:rPr>
              <a:t>, </a:t>
            </a:r>
            <a:r>
              <a:rPr lang="fr-FR" sz="1800" i="1" dirty="0" err="1">
                <a:latin typeface="Abadi Extra Light" panose="020B0204020104020204" pitchFamily="34" charset="0"/>
              </a:rPr>
              <a:t>Nature|Scientific</a:t>
            </a:r>
            <a:r>
              <a:rPr lang="fr-FR" sz="1800" i="1" dirty="0">
                <a:latin typeface="Abadi Extra Light" panose="020B0204020104020204" pitchFamily="34" charset="0"/>
              </a:rPr>
              <a:t> reports</a:t>
            </a:r>
            <a:endParaRPr lang="fr-FR" dirty="0"/>
          </a:p>
          <a:p>
            <a:endParaRPr lang="fr-FR" dirty="0"/>
          </a:p>
          <a:p>
            <a:r>
              <a:rPr lang="fr-FR" dirty="0"/>
              <a:t>[3] </a:t>
            </a:r>
            <a:r>
              <a:rPr lang="fr-FR" sz="1800" i="1" dirty="0" err="1">
                <a:latin typeface="Abadi Extra Light" panose="020B0204020104020204" pitchFamily="34" charset="0"/>
              </a:rPr>
              <a:t>Emer</a:t>
            </a:r>
            <a:r>
              <a:rPr lang="fr-FR" sz="1800" i="1" dirty="0">
                <a:latin typeface="Abadi Extra Light" panose="020B0204020104020204" pitchFamily="34" charset="0"/>
              </a:rPr>
              <a:t>. J. Hugues et al., 2017, </a:t>
            </a:r>
            <a:r>
              <a:rPr lang="en-US" sz="1800" i="1" dirty="0">
                <a:highlight>
                  <a:srgbClr val="000080"/>
                </a:highlight>
                <a:latin typeface="Abadi Extra Light" panose="020B0204020104020204" pitchFamily="34" charset="0"/>
              </a:rPr>
              <a:t>A dedicated neonatal brain imaging system</a:t>
            </a:r>
            <a:r>
              <a:rPr lang="en-US" sz="1800" i="1" dirty="0">
                <a:latin typeface="Abadi Extra Light" panose="020B0204020104020204" pitchFamily="34" charset="0"/>
              </a:rPr>
              <a:t>, </a:t>
            </a:r>
            <a:r>
              <a:rPr lang="fr-FR" sz="1800" i="1" dirty="0">
                <a:latin typeface="Abadi Extra Light" panose="020B0204020104020204" pitchFamily="34" charset="0"/>
              </a:rPr>
              <a:t>Magnetic </a:t>
            </a:r>
            <a:r>
              <a:rPr lang="fr-FR" sz="1800" i="1" dirty="0" err="1">
                <a:latin typeface="Abadi Extra Light" panose="020B0204020104020204" pitchFamily="34" charset="0"/>
              </a:rPr>
              <a:t>Resonance</a:t>
            </a:r>
            <a:r>
              <a:rPr lang="fr-FR" sz="1800" i="1" dirty="0">
                <a:latin typeface="Abadi Extra Light" panose="020B0204020104020204" pitchFamily="34" charset="0"/>
              </a:rPr>
              <a:t> in </a:t>
            </a:r>
            <a:r>
              <a:rPr lang="fr-FR" sz="1800" i="1" dirty="0" err="1">
                <a:latin typeface="Abadi Extra Light" panose="020B0204020104020204" pitchFamily="34" charset="0"/>
              </a:rPr>
              <a:t>Medicine</a:t>
            </a:r>
            <a:r>
              <a:rPr lang="fr-FR" dirty="0"/>
              <a:t>	</a:t>
            </a:r>
          </a:p>
          <a:p>
            <a:endParaRPr lang="fr-FR" dirty="0"/>
          </a:p>
          <a:p>
            <a:r>
              <a:rPr lang="fr-FR" dirty="0"/>
              <a:t>[4] </a:t>
            </a:r>
            <a:r>
              <a:rPr lang="fr-FR" i="1" dirty="0" err="1">
                <a:latin typeface="Abadi Extra Light" panose="020B0204020104020204" pitchFamily="34" charset="0"/>
              </a:rPr>
              <a:t>Antonios</a:t>
            </a:r>
            <a:r>
              <a:rPr lang="fr-FR" i="1" dirty="0">
                <a:latin typeface="Abadi Extra Light" panose="020B0204020104020204" pitchFamily="34" charset="0"/>
              </a:rPr>
              <a:t> </a:t>
            </a:r>
            <a:r>
              <a:rPr lang="fr-FR" i="1" dirty="0" err="1">
                <a:latin typeface="Abadi Extra Light" panose="020B0204020104020204" pitchFamily="34" charset="0"/>
              </a:rPr>
              <a:t>M</a:t>
            </a:r>
            <a:r>
              <a:rPr lang="fr-FR" sz="1800" i="1" dirty="0" err="1">
                <a:latin typeface="Abadi Extra Light" panose="020B0204020104020204" pitchFamily="34" charset="0"/>
              </a:rPr>
              <a:t>akropoulos</a:t>
            </a:r>
            <a:r>
              <a:rPr lang="fr-FR" i="1" dirty="0">
                <a:latin typeface="Abadi Extra Light" panose="020B0204020104020204" pitchFamily="34" charset="0"/>
              </a:rPr>
              <a:t> </a:t>
            </a:r>
            <a:r>
              <a:rPr lang="fr-FR" sz="1800" i="1" dirty="0">
                <a:latin typeface="Abadi Extra Light" panose="020B0204020104020204" pitchFamily="34" charset="0"/>
              </a:rPr>
              <a:t>et al., 2018, </a:t>
            </a:r>
            <a:r>
              <a:rPr lang="en-US" sz="1800" i="1" dirty="0">
                <a:highlight>
                  <a:srgbClr val="000080"/>
                </a:highlight>
                <a:latin typeface="Abadi Extra Light" panose="020B0204020104020204" pitchFamily="34" charset="0"/>
              </a:rPr>
              <a:t>The developing human connectome project: A minimal pro-</a:t>
            </a:r>
          </a:p>
          <a:p>
            <a:r>
              <a:rPr lang="en-US" sz="1800" i="1" dirty="0" err="1">
                <a:highlight>
                  <a:srgbClr val="000080"/>
                </a:highlight>
                <a:latin typeface="Abadi Extra Light" panose="020B0204020104020204" pitchFamily="34" charset="0"/>
              </a:rPr>
              <a:t>cessing</a:t>
            </a:r>
            <a:r>
              <a:rPr lang="en-US" sz="1800" i="1" dirty="0">
                <a:highlight>
                  <a:srgbClr val="000080"/>
                </a:highlight>
                <a:latin typeface="Abadi Extra Light" panose="020B0204020104020204" pitchFamily="34" charset="0"/>
              </a:rPr>
              <a:t> pipeline for neonatal cortical surface reconstruction</a:t>
            </a:r>
            <a:r>
              <a:rPr lang="en-US" sz="1800" i="1" dirty="0">
                <a:latin typeface="Abadi Extra Light" panose="020B0204020104020204" pitchFamily="34" charset="0"/>
              </a:rPr>
              <a:t>, </a:t>
            </a:r>
            <a:r>
              <a:rPr lang="fr-FR" sz="1800" i="1" dirty="0" err="1">
                <a:latin typeface="Abadi Extra Light" panose="020B0204020104020204" pitchFamily="34" charset="0"/>
              </a:rPr>
              <a:t>NeuroImage</a:t>
            </a:r>
            <a:endParaRPr lang="fr-FR" dirty="0"/>
          </a:p>
          <a:p>
            <a:endParaRPr lang="fr-FR" dirty="0"/>
          </a:p>
          <a:p>
            <a:r>
              <a:rPr lang="fr-FR" dirty="0"/>
              <a:t>[5] </a:t>
            </a:r>
            <a:r>
              <a:rPr lang="fr-FR" sz="1800" i="1" dirty="0">
                <a:latin typeface="Abadi Extra Light" panose="020B0204020104020204" pitchFamily="34" charset="0"/>
              </a:rPr>
              <a:t>Emma C. Robinson et al., 2019, </a:t>
            </a:r>
            <a:r>
              <a:rPr lang="en-US" sz="1800" i="1" dirty="0">
                <a:highlight>
                  <a:srgbClr val="000080"/>
                </a:highlight>
                <a:latin typeface="Abadi Extra Light" panose="020B0204020104020204" pitchFamily="34" charset="0"/>
              </a:rPr>
              <a:t>Multimodal Surface Matching with Higher-Order Smoothness</a:t>
            </a:r>
          </a:p>
          <a:p>
            <a:r>
              <a:rPr lang="en-US" sz="1800" i="1" dirty="0">
                <a:highlight>
                  <a:srgbClr val="000080"/>
                </a:highlight>
                <a:latin typeface="Abadi Extra Light" panose="020B0204020104020204" pitchFamily="34" charset="0"/>
              </a:rPr>
              <a:t>Constraints</a:t>
            </a:r>
            <a:r>
              <a:rPr lang="en-US" sz="1800" i="1" dirty="0">
                <a:latin typeface="Abadi Extra Light" panose="020B0204020104020204" pitchFamily="34" charset="0"/>
              </a:rPr>
              <a:t>, </a:t>
            </a:r>
            <a:r>
              <a:rPr lang="fr-FR" sz="1800" i="1" dirty="0" err="1">
                <a:latin typeface="Abadi Extra Light" panose="020B0204020104020204" pitchFamily="34" charset="0"/>
              </a:rPr>
              <a:t>Neuroimage</a:t>
            </a:r>
            <a:endParaRPr lang="fr-FR" sz="1800" i="1" dirty="0">
              <a:latin typeface="Abadi Extra Light" panose="020B0204020104020204" pitchFamily="34" charset="0"/>
            </a:endParaRPr>
          </a:p>
          <a:p>
            <a:endParaRPr lang="fr-FR" i="1" dirty="0">
              <a:latin typeface="Abadi Extra Light" panose="020B0204020104020204" pitchFamily="34" charset="0"/>
            </a:endParaRPr>
          </a:p>
          <a:p>
            <a:r>
              <a:rPr lang="fr-FR" dirty="0"/>
              <a:t>[6] </a:t>
            </a:r>
            <a:r>
              <a:rPr lang="fr-FR" i="1" dirty="0">
                <a:latin typeface="Abadi Extra Light" panose="020B0204020104020204" pitchFamily="34" charset="0"/>
              </a:rPr>
              <a:t>Kara E</a:t>
            </a:r>
            <a:r>
              <a:rPr lang="fr-FR" sz="1800" i="1" dirty="0">
                <a:latin typeface="Abadi Extra Light" panose="020B0204020104020204" pitchFamily="34" charset="0"/>
              </a:rPr>
              <a:t>. </a:t>
            </a:r>
            <a:r>
              <a:rPr lang="fr-FR" i="1" dirty="0">
                <a:latin typeface="Abadi Extra Light" panose="020B0204020104020204" pitchFamily="34" charset="0"/>
              </a:rPr>
              <a:t>Garcia</a:t>
            </a:r>
            <a:r>
              <a:rPr lang="fr-FR" sz="1800" i="1" dirty="0">
                <a:latin typeface="Abadi Extra Light" panose="020B0204020104020204" pitchFamily="34" charset="0"/>
              </a:rPr>
              <a:t> et al., 2018, </a:t>
            </a:r>
            <a:r>
              <a:rPr lang="en-US" sz="1800" i="1" dirty="0">
                <a:highlight>
                  <a:srgbClr val="000080"/>
                </a:highlight>
                <a:latin typeface="Abadi Extra Light" panose="020B0204020104020204" pitchFamily="34" charset="0"/>
              </a:rPr>
              <a:t>Dynamic patterns of cortical expansion during folding of the preterm human brain</a:t>
            </a:r>
            <a:r>
              <a:rPr lang="en-US" sz="1800" i="1" dirty="0">
                <a:latin typeface="Abadi Extra Light" panose="020B0204020104020204" pitchFamily="34" charset="0"/>
              </a:rPr>
              <a:t>,  </a:t>
            </a:r>
            <a:r>
              <a:rPr lang="fr-FR" i="1" dirty="0" err="1">
                <a:latin typeface="Abadi Extra Light" panose="020B0204020104020204" pitchFamily="34" charset="0"/>
              </a:rPr>
              <a:t>Proceedings</a:t>
            </a:r>
            <a:r>
              <a:rPr lang="fr-FR" i="1" dirty="0">
                <a:latin typeface="Abadi Extra Light" panose="020B0204020104020204" pitchFamily="34" charset="0"/>
              </a:rPr>
              <a:t> of the National </a:t>
            </a:r>
            <a:r>
              <a:rPr lang="fr-FR" i="1" dirty="0" err="1">
                <a:latin typeface="Abadi Extra Light" panose="020B0204020104020204" pitchFamily="34" charset="0"/>
              </a:rPr>
              <a:t>Academy</a:t>
            </a:r>
            <a:r>
              <a:rPr lang="fr-FR" i="1" dirty="0">
                <a:latin typeface="Abadi Extra Light" panose="020B0204020104020204" pitchFamily="34" charset="0"/>
              </a:rPr>
              <a:t> of Sciences</a:t>
            </a:r>
            <a:endParaRPr lang="fr-FR" sz="1800" i="1" dirty="0">
              <a:latin typeface="Abadi Extra Light" panose="020B0204020104020204" pitchFamily="34" charset="0"/>
            </a:endParaRPr>
          </a:p>
          <a:p>
            <a:endParaRPr lang="fr-FR" sz="1800" i="1" dirty="0">
              <a:latin typeface="Abadi Extra Light" panose="020B0204020104020204" pitchFamily="34" charset="0"/>
            </a:endParaRPr>
          </a:p>
          <a:p>
            <a:endParaRPr lang="fr-FR" sz="1800" dirty="0">
              <a:latin typeface="Abadi Extra Light" panose="020B0204020104020204" pitchFamily="34" charset="0"/>
            </a:endParaRPr>
          </a:p>
          <a:p>
            <a:endParaRPr lang="fr-FR" i="1" dirty="0">
              <a:latin typeface="Abadi Extra Light" panose="020B0204020104020204" pitchFamily="34" charset="0"/>
            </a:endParaRPr>
          </a:p>
          <a:p>
            <a:endParaRPr lang="fr-FR" dirty="0"/>
          </a:p>
          <a:p>
            <a:endParaRPr lang="fr-FR" dirty="0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fr-FR" dirty="0"/>
          </a:p>
        </p:txBody>
      </p:sp>
      <p:sp>
        <p:nvSpPr>
          <p:cNvPr id="7" name="Titre 1"/>
          <p:cNvSpPr txBox="1"/>
          <p:nvPr/>
        </p:nvSpPr>
        <p:spPr>
          <a:xfrm>
            <a:off x="0" y="0"/>
            <a:ext cx="12192000" cy="594360"/>
          </a:xfrm>
          <a:prstGeom prst="rect">
            <a:avLst/>
          </a:prstGeom>
          <a:solidFill>
            <a:srgbClr val="482BA5"/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cs typeface="Calibri Light"/>
              </a:rPr>
              <a:t>Bibliography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/>
          <p:nvPr/>
        </p:nvSpPr>
        <p:spPr>
          <a:xfrm>
            <a:off x="0" y="0"/>
            <a:ext cx="12192000" cy="594360"/>
          </a:xfrm>
          <a:prstGeom prst="rect">
            <a:avLst/>
          </a:prstGeom>
          <a:solidFill>
            <a:srgbClr val="482BA5"/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Conclusion </a:t>
            </a:r>
            <a:r>
              <a:rPr lang="fr-FR" dirty="0">
                <a:ea typeface="+mj-lt"/>
                <a:cs typeface="+mj-lt"/>
              </a:rPr>
              <a:t> </a:t>
            </a:r>
            <a:endParaRPr lang="fr-FR" dirty="0">
              <a:cs typeface="Calibri Light"/>
            </a:endParaRP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E0BE3CBB-FE99-4695-9AC7-C6FC725AD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6655"/>
            <a:ext cx="10515600" cy="3381122"/>
          </a:xfrm>
        </p:spPr>
        <p:txBody>
          <a:bodyPr/>
          <a:lstStyle/>
          <a:p>
            <a:r>
              <a:rPr lang="fr-FR" dirty="0"/>
              <a:t>MSM registration </a:t>
            </a:r>
            <a:r>
              <a:rPr lang="fr-FR" dirty="0" err="1"/>
              <a:t>tool</a:t>
            </a:r>
            <a:r>
              <a:rPr lang="fr-FR" dirty="0"/>
              <a:t> </a:t>
            </a:r>
          </a:p>
          <a:p>
            <a:r>
              <a:rPr lang="fr-FR" dirty="0" err="1"/>
              <a:t>sMSM</a:t>
            </a:r>
            <a:r>
              <a:rPr lang="fr-FR" dirty="0"/>
              <a:t> and aMSM</a:t>
            </a:r>
          </a:p>
          <a:p>
            <a:r>
              <a:rPr lang="fr-FR" dirty="0" err="1"/>
              <a:t>tMSM</a:t>
            </a:r>
            <a:r>
              <a:rPr lang="fr-FR" dirty="0"/>
              <a:t> </a:t>
            </a:r>
            <a:r>
              <a:rPr lang="fr-FR" dirty="0" err="1"/>
              <a:t>works</a:t>
            </a:r>
            <a:r>
              <a:rPr lang="fr-FR" dirty="0"/>
              <a:t> best </a:t>
            </a:r>
          </a:p>
          <a:p>
            <a:r>
              <a:rPr lang="fr-FR" dirty="0"/>
              <a:t>Intra-subject </a:t>
            </a:r>
            <a:r>
              <a:rPr lang="fr-FR" dirty="0" err="1"/>
              <a:t>matching</a:t>
            </a:r>
            <a:endParaRPr lang="fr-FR" dirty="0"/>
          </a:p>
          <a:p>
            <a:r>
              <a:rPr lang="fr-FR" dirty="0" err="1"/>
              <a:t>Further</a:t>
            </a:r>
            <a:r>
              <a:rPr lang="fr-FR" dirty="0"/>
              <a:t> </a:t>
            </a:r>
            <a:r>
              <a:rPr lang="fr-FR" dirty="0" err="1"/>
              <a:t>improvment</a:t>
            </a:r>
            <a:r>
              <a:rPr lang="fr-FR" dirty="0"/>
              <a:t>… </a:t>
            </a:r>
          </a:p>
          <a:p>
            <a:r>
              <a:rPr lang="fr-FR" dirty="0" err="1"/>
              <a:t>Developmental</a:t>
            </a:r>
            <a:r>
              <a:rPr lang="fr-FR" dirty="0"/>
              <a:t> </a:t>
            </a:r>
            <a:r>
              <a:rPr lang="fr-FR" dirty="0" err="1"/>
              <a:t>studies</a:t>
            </a:r>
            <a:r>
              <a:rPr lang="fr-FR" dirty="0"/>
              <a:t>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ACD6253-E73D-4A87-B298-F7BD7B20253E}"/>
              </a:ext>
            </a:extLst>
          </p:cNvPr>
          <p:cNvSpPr txBox="1"/>
          <p:nvPr/>
        </p:nvSpPr>
        <p:spPr>
          <a:xfrm>
            <a:off x="-118872" y="895648"/>
            <a:ext cx="1219299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fr-FR" sz="3600" dirty="0" err="1">
                <a:solidFill>
                  <a:srgbClr val="FFFFFF"/>
                </a:solidFill>
                <a:latin typeface="Calibri Light"/>
                <a:cs typeface="Arial"/>
              </a:rPr>
              <a:t>Problematic</a:t>
            </a:r>
            <a:r>
              <a:rPr lang="fr-FR" sz="3600" dirty="0">
                <a:solidFill>
                  <a:srgbClr val="FFFFFF"/>
                </a:solidFill>
                <a:latin typeface="Calibri Light"/>
                <a:cs typeface="Arial"/>
              </a:rPr>
              <a:t>: </a:t>
            </a:r>
            <a:r>
              <a:rPr lang="fr-FR" sz="3600" dirty="0" err="1">
                <a:solidFill>
                  <a:srgbClr val="FFFFFF"/>
                </a:solidFill>
                <a:latin typeface="Calibri Light"/>
                <a:cs typeface="Arial"/>
              </a:rPr>
              <a:t>Find</a:t>
            </a:r>
            <a:r>
              <a:rPr lang="fr-FR" sz="3600" dirty="0">
                <a:solidFill>
                  <a:srgbClr val="FFFFFF"/>
                </a:solidFill>
                <a:latin typeface="Calibri Light"/>
                <a:cs typeface="Arial"/>
              </a:rPr>
              <a:t> an efficient parcellation </a:t>
            </a:r>
            <a:r>
              <a:rPr lang="fr-FR" sz="3600" dirty="0" err="1">
                <a:solidFill>
                  <a:srgbClr val="FFFFFF"/>
                </a:solidFill>
                <a:latin typeface="Calibri Light"/>
                <a:cs typeface="Arial"/>
              </a:rPr>
              <a:t>scheme</a:t>
            </a:r>
            <a:r>
              <a:rPr lang="fr-FR" sz="3600" dirty="0">
                <a:solidFill>
                  <a:srgbClr val="FFFFFF"/>
                </a:solidFill>
                <a:latin typeface="Calibri Light"/>
                <a:cs typeface="Arial"/>
              </a:rPr>
              <a:t> for </a:t>
            </a:r>
            <a:r>
              <a:rPr lang="fr-FR" sz="3600" dirty="0" err="1">
                <a:solidFill>
                  <a:srgbClr val="FFFFFF"/>
                </a:solidFill>
                <a:latin typeface="Calibri Light"/>
                <a:cs typeface="Arial"/>
              </a:rPr>
              <a:t>pre</a:t>
            </a:r>
            <a:r>
              <a:rPr lang="fr-FR" sz="3600" dirty="0">
                <a:solidFill>
                  <a:srgbClr val="FFFFFF"/>
                </a:solidFill>
                <a:latin typeface="Calibri Light"/>
                <a:cs typeface="Arial"/>
              </a:rPr>
              <a:t>-term infants brains </a:t>
            </a:r>
          </a:p>
        </p:txBody>
      </p:sp>
    </p:spTree>
    <p:extLst>
      <p:ext uri="{BB962C8B-B14F-4D97-AF65-F5344CB8AC3E}">
        <p14:creationId xmlns:p14="http://schemas.microsoft.com/office/powerpoint/2010/main" val="3406626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-476"/>
            <a:ext cx="12192000" cy="594360"/>
          </a:xfrm>
          <a:solidFill>
            <a:srgbClr val="482BA5"/>
          </a:solidFill>
        </p:spPr>
        <p:txBody>
          <a:bodyPr>
            <a:normAutofit fontScale="90000"/>
          </a:bodyPr>
          <a:lstStyle/>
          <a:p>
            <a:r>
              <a:rPr lang="fr-FR" dirty="0"/>
              <a:t>Introduction </a:t>
            </a:r>
            <a:r>
              <a:rPr lang="fr-FR" dirty="0">
                <a:ea typeface="+mj-lt"/>
                <a:cs typeface="+mj-lt"/>
              </a:rPr>
              <a:t>– Brain development in infants</a:t>
            </a:r>
            <a:r>
              <a:rPr lang="fr-FR" dirty="0"/>
              <a:t> </a:t>
            </a:r>
            <a:endParaRPr lang="fr-FR" dirty="0">
              <a:cs typeface="Calibri Light"/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 dirty="0">
                <a:cs typeface="Calibri Light"/>
              </a:rPr>
              <a:t>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58B7693-F762-4788-99CB-C3DE5D897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3662"/>
            <a:ext cx="3037417" cy="274407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76EC98D-F85D-484D-8ECB-DF25A4E96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9331" y="591758"/>
            <a:ext cx="2649685" cy="274597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3F9C2A0-30CF-4BFC-A1D7-A76C55E863EF}"/>
              </a:ext>
            </a:extLst>
          </p:cNvPr>
          <p:cNvSpPr txBox="1"/>
          <p:nvPr/>
        </p:nvSpPr>
        <p:spPr>
          <a:xfrm>
            <a:off x="-15273" y="6488668"/>
            <a:ext cx="7563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adi Extra Light" panose="020B0204020104020204" pitchFamily="34" charset="0"/>
              </a:rPr>
              <a:t>[1] Jessica Dubois et al., 2020, Journal of Magnetic </a:t>
            </a:r>
            <a:r>
              <a:rPr lang="fr-FR" sz="1400" i="1" dirty="0" err="1">
                <a:latin typeface="Abadi Extra Light" panose="020B0204020104020204" pitchFamily="34" charset="0"/>
              </a:rPr>
              <a:t>Resonance</a:t>
            </a:r>
            <a:r>
              <a:rPr lang="fr-FR" sz="1400" i="1" dirty="0">
                <a:latin typeface="Abadi Extra Light" panose="020B0204020104020204" pitchFamily="34" charset="0"/>
              </a:rPr>
              <a:t> Imaging</a:t>
            </a:r>
            <a:r>
              <a:rPr lang="fr-FR" dirty="0"/>
              <a:t>	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2355A9C0-868E-4B40-AE5D-28D1958A84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3768" y="591758"/>
            <a:ext cx="2903371" cy="277031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78AC3DF-92BD-4E20-9144-2E99DA9A6D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5442" y="591758"/>
            <a:ext cx="3118282" cy="275078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CBDFF0F-777F-4F88-B11D-D674A66BD89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37"/>
          <a:stretch/>
        </p:blipFill>
        <p:spPr>
          <a:xfrm>
            <a:off x="0" y="3334820"/>
            <a:ext cx="11697139" cy="289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85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 txBox="1"/>
          <p:nvPr/>
        </p:nvSpPr>
        <p:spPr>
          <a:xfrm>
            <a:off x="0" y="-475"/>
            <a:ext cx="12192000" cy="594360"/>
          </a:xfrm>
          <a:prstGeom prst="rect">
            <a:avLst/>
          </a:prstGeom>
          <a:solidFill>
            <a:srgbClr val="482BA5"/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Introduction </a:t>
            </a:r>
            <a:r>
              <a:rPr lang="fr-FR" dirty="0">
                <a:ea typeface="+mj-lt"/>
                <a:cs typeface="+mj-lt"/>
              </a:rPr>
              <a:t>– </a:t>
            </a:r>
            <a:r>
              <a:rPr lang="fr-FR" dirty="0" err="1">
                <a:ea typeface="+mj-lt"/>
                <a:cs typeface="+mj-lt"/>
              </a:rPr>
              <a:t>Studies</a:t>
            </a:r>
            <a:r>
              <a:rPr lang="fr-FR" dirty="0">
                <a:ea typeface="+mj-lt"/>
                <a:cs typeface="+mj-lt"/>
              </a:rPr>
              <a:t> on </a:t>
            </a:r>
            <a:r>
              <a:rPr lang="fr-FR" dirty="0" err="1">
                <a:ea typeface="+mj-lt"/>
                <a:cs typeface="+mj-lt"/>
              </a:rPr>
              <a:t>pre</a:t>
            </a:r>
            <a:r>
              <a:rPr lang="fr-FR" dirty="0">
                <a:ea typeface="+mj-lt"/>
                <a:cs typeface="+mj-lt"/>
              </a:rPr>
              <a:t>-term infants</a:t>
            </a:r>
            <a:r>
              <a:rPr lang="fr-FR" dirty="0"/>
              <a:t> </a:t>
            </a:r>
            <a:endParaRPr lang="fr-FR" dirty="0">
              <a:cs typeface="Calibri Light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001098" y="904775"/>
            <a:ext cx="1853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ANATOMICAL MRI</a:t>
            </a:r>
          </a:p>
        </p:txBody>
      </p:sp>
      <p:sp>
        <p:nvSpPr>
          <p:cNvPr id="24" name="ZoneTexte 23"/>
          <p:cNvSpPr txBox="1"/>
          <p:nvPr/>
        </p:nvSpPr>
        <p:spPr>
          <a:xfrm>
            <a:off x="-15273" y="6488668"/>
            <a:ext cx="7563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adi Extra Light" panose="020B0204020104020204" pitchFamily="34" charset="0"/>
              </a:rPr>
              <a:t>[1] Jessica Dubois et al., 2020, Journal of Magnetic </a:t>
            </a:r>
            <a:r>
              <a:rPr lang="fr-FR" sz="1400" i="1" dirty="0" err="1">
                <a:latin typeface="Abadi Extra Light" panose="020B0204020104020204" pitchFamily="34" charset="0"/>
              </a:rPr>
              <a:t>Resonance</a:t>
            </a:r>
            <a:r>
              <a:rPr lang="fr-FR" sz="1400" i="1" dirty="0">
                <a:latin typeface="Abadi Extra Light" panose="020B0204020104020204" pitchFamily="34" charset="0"/>
              </a:rPr>
              <a:t> Imaging</a:t>
            </a:r>
            <a:r>
              <a:rPr lang="fr-FR" dirty="0"/>
              <a:t>	</a:t>
            </a:r>
          </a:p>
        </p:txBody>
      </p:sp>
      <p:sp>
        <p:nvSpPr>
          <p:cNvPr id="17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dirty="0">
                <a:cs typeface="Calibri Light"/>
              </a:rPr>
              <a:t>2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F6BAE98-6F29-46F7-8F74-03D2C1159D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553"/>
          <a:stretch/>
        </p:blipFill>
        <p:spPr>
          <a:xfrm>
            <a:off x="62064" y="2616155"/>
            <a:ext cx="3676568" cy="1470762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DA518DAD-B0B5-483E-BA3D-1CD6818EAB28}"/>
              </a:ext>
            </a:extLst>
          </p:cNvPr>
          <p:cNvSpPr txBox="1"/>
          <p:nvPr/>
        </p:nvSpPr>
        <p:spPr>
          <a:xfrm>
            <a:off x="1001098" y="4745672"/>
            <a:ext cx="2536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Brain </a:t>
            </a:r>
            <a:r>
              <a:rPr lang="fr-FR" dirty="0" err="1"/>
              <a:t>anatomy</a:t>
            </a:r>
            <a:endParaRPr lang="fr-FR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 txBox="1"/>
          <p:nvPr/>
        </p:nvSpPr>
        <p:spPr>
          <a:xfrm>
            <a:off x="0" y="-475"/>
            <a:ext cx="12192000" cy="594360"/>
          </a:xfrm>
          <a:prstGeom prst="rect">
            <a:avLst/>
          </a:prstGeom>
          <a:solidFill>
            <a:srgbClr val="482BA5"/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Introduction </a:t>
            </a:r>
            <a:r>
              <a:rPr lang="fr-FR" dirty="0">
                <a:ea typeface="+mj-lt"/>
                <a:cs typeface="+mj-lt"/>
              </a:rPr>
              <a:t>– </a:t>
            </a:r>
            <a:r>
              <a:rPr lang="fr-FR" dirty="0" err="1">
                <a:ea typeface="+mj-lt"/>
                <a:cs typeface="+mj-lt"/>
              </a:rPr>
              <a:t>Studies</a:t>
            </a:r>
            <a:r>
              <a:rPr lang="fr-FR" dirty="0">
                <a:ea typeface="+mj-lt"/>
                <a:cs typeface="+mj-lt"/>
              </a:rPr>
              <a:t> on </a:t>
            </a:r>
            <a:r>
              <a:rPr lang="fr-FR" dirty="0" err="1">
                <a:ea typeface="+mj-lt"/>
                <a:cs typeface="+mj-lt"/>
              </a:rPr>
              <a:t>pre</a:t>
            </a:r>
            <a:r>
              <a:rPr lang="fr-FR" dirty="0">
                <a:ea typeface="+mj-lt"/>
                <a:cs typeface="+mj-lt"/>
              </a:rPr>
              <a:t>-term infants</a:t>
            </a:r>
            <a:r>
              <a:rPr lang="fr-FR" dirty="0"/>
              <a:t> </a:t>
            </a:r>
            <a:endParaRPr lang="fr-FR" dirty="0">
              <a:cs typeface="Calibri Light"/>
            </a:endParaRPr>
          </a:p>
        </p:txBody>
      </p:sp>
      <p:cxnSp>
        <p:nvCxnSpPr>
          <p:cNvPr id="3" name="Connecteur droit 2"/>
          <p:cNvCxnSpPr/>
          <p:nvPr/>
        </p:nvCxnSpPr>
        <p:spPr>
          <a:xfrm>
            <a:off x="3900105" y="1407695"/>
            <a:ext cx="0" cy="400411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1001098" y="904775"/>
            <a:ext cx="1853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ANATOMICAL MRI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5169086" y="904775"/>
            <a:ext cx="1853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STRUCTURAL MRI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606" y="2594016"/>
            <a:ext cx="3828265" cy="1551254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4486955" y="4745672"/>
            <a:ext cx="3221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White </a:t>
            </a:r>
            <a:r>
              <a:rPr lang="fr-FR" dirty="0" err="1"/>
              <a:t>matter</a:t>
            </a:r>
            <a:r>
              <a:rPr lang="fr-FR" dirty="0"/>
              <a:t> bundles </a:t>
            </a:r>
            <a:r>
              <a:rPr lang="fr-FR" dirty="0" err="1"/>
              <a:t>trajectory</a:t>
            </a:r>
            <a:endParaRPr lang="fr-FR" dirty="0"/>
          </a:p>
        </p:txBody>
      </p:sp>
      <p:sp>
        <p:nvSpPr>
          <p:cNvPr id="24" name="ZoneTexte 23"/>
          <p:cNvSpPr txBox="1"/>
          <p:nvPr/>
        </p:nvSpPr>
        <p:spPr>
          <a:xfrm>
            <a:off x="-15273" y="6488668"/>
            <a:ext cx="7563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adi Extra Light" panose="020B0204020104020204" pitchFamily="34" charset="0"/>
              </a:rPr>
              <a:t>[1] Jessica Dubois et al., 2020, Journal of Magnetic </a:t>
            </a:r>
            <a:r>
              <a:rPr lang="fr-FR" sz="1400" i="1" dirty="0" err="1">
                <a:latin typeface="Abadi Extra Light" panose="020B0204020104020204" pitchFamily="34" charset="0"/>
              </a:rPr>
              <a:t>Resonance</a:t>
            </a:r>
            <a:r>
              <a:rPr lang="fr-FR" sz="1400" i="1" dirty="0">
                <a:latin typeface="Abadi Extra Light" panose="020B0204020104020204" pitchFamily="34" charset="0"/>
              </a:rPr>
              <a:t> Imaging</a:t>
            </a:r>
            <a:r>
              <a:rPr lang="fr-FR" dirty="0"/>
              <a:t>	</a:t>
            </a:r>
          </a:p>
        </p:txBody>
      </p:sp>
      <p:sp>
        <p:nvSpPr>
          <p:cNvPr id="17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dirty="0">
                <a:cs typeface="Calibri Light"/>
              </a:rPr>
              <a:t>2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C9DEAA5D-D120-4073-9107-0F81B4F7B1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1553"/>
          <a:stretch/>
        </p:blipFill>
        <p:spPr>
          <a:xfrm>
            <a:off x="62064" y="2616155"/>
            <a:ext cx="3676568" cy="1470762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954C9C1E-006A-4D39-B1EF-FCC0054BB4CF}"/>
              </a:ext>
            </a:extLst>
          </p:cNvPr>
          <p:cNvSpPr txBox="1"/>
          <p:nvPr/>
        </p:nvSpPr>
        <p:spPr>
          <a:xfrm>
            <a:off x="1001098" y="4745672"/>
            <a:ext cx="2536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Brain </a:t>
            </a:r>
            <a:r>
              <a:rPr lang="fr-FR" dirty="0" err="1"/>
              <a:t>anatomy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29907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/>
          <p:cNvSpPr txBox="1"/>
          <p:nvPr/>
        </p:nvSpPr>
        <p:spPr>
          <a:xfrm>
            <a:off x="0" y="-475"/>
            <a:ext cx="12192000" cy="594360"/>
          </a:xfrm>
          <a:prstGeom prst="rect">
            <a:avLst/>
          </a:prstGeom>
          <a:solidFill>
            <a:srgbClr val="482BA5"/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Introduction </a:t>
            </a:r>
            <a:r>
              <a:rPr lang="fr-FR" dirty="0">
                <a:ea typeface="+mj-lt"/>
                <a:cs typeface="+mj-lt"/>
              </a:rPr>
              <a:t>– </a:t>
            </a:r>
            <a:r>
              <a:rPr lang="fr-FR" dirty="0" err="1">
                <a:ea typeface="+mj-lt"/>
                <a:cs typeface="+mj-lt"/>
              </a:rPr>
              <a:t>Studies</a:t>
            </a:r>
            <a:r>
              <a:rPr lang="fr-FR" dirty="0">
                <a:ea typeface="+mj-lt"/>
                <a:cs typeface="+mj-lt"/>
              </a:rPr>
              <a:t> on </a:t>
            </a:r>
            <a:r>
              <a:rPr lang="fr-FR" dirty="0" err="1">
                <a:ea typeface="+mj-lt"/>
                <a:cs typeface="+mj-lt"/>
              </a:rPr>
              <a:t>pre</a:t>
            </a:r>
            <a:r>
              <a:rPr lang="fr-FR" dirty="0">
                <a:ea typeface="+mj-lt"/>
                <a:cs typeface="+mj-lt"/>
              </a:rPr>
              <a:t>-term infants</a:t>
            </a:r>
            <a:r>
              <a:rPr lang="fr-FR" dirty="0"/>
              <a:t> </a:t>
            </a:r>
            <a:endParaRPr lang="fr-FR" dirty="0">
              <a:cs typeface="Calibri Light"/>
            </a:endParaRPr>
          </a:p>
        </p:txBody>
      </p:sp>
      <p:cxnSp>
        <p:nvCxnSpPr>
          <p:cNvPr id="3" name="Connecteur droit 2"/>
          <p:cNvCxnSpPr/>
          <p:nvPr/>
        </p:nvCxnSpPr>
        <p:spPr>
          <a:xfrm>
            <a:off x="3900105" y="1407695"/>
            <a:ext cx="0" cy="400411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Connecteur droit 6"/>
          <p:cNvCxnSpPr/>
          <p:nvPr/>
        </p:nvCxnSpPr>
        <p:spPr>
          <a:xfrm>
            <a:off x="8295372" y="1367588"/>
            <a:ext cx="0" cy="400411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1001098" y="904775"/>
            <a:ext cx="1853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ANATOMICAL MRI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5169086" y="904775"/>
            <a:ext cx="1853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STRUCTURAL MRI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9319237" y="904775"/>
            <a:ext cx="185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FUNCTIONAL MRI</a:t>
            </a: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606" y="2594016"/>
            <a:ext cx="3828265" cy="155125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1087" y="2155739"/>
            <a:ext cx="3650131" cy="2427808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 rotWithShape="1">
          <a:blip r:embed="rId5"/>
          <a:srcRect b="51553"/>
          <a:stretch/>
        </p:blipFill>
        <p:spPr>
          <a:xfrm>
            <a:off x="62064" y="2616155"/>
            <a:ext cx="3676568" cy="1470762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4486955" y="4745672"/>
            <a:ext cx="3221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White </a:t>
            </a:r>
            <a:r>
              <a:rPr lang="fr-FR" dirty="0" err="1"/>
              <a:t>matter</a:t>
            </a:r>
            <a:r>
              <a:rPr lang="fr-FR" dirty="0"/>
              <a:t> bundles </a:t>
            </a:r>
            <a:r>
              <a:rPr lang="fr-FR" dirty="0" err="1"/>
              <a:t>trajectory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9555432" y="4745672"/>
            <a:ext cx="1381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Resting</a:t>
            </a:r>
            <a:r>
              <a:rPr lang="fr-FR" dirty="0"/>
              <a:t> state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1001098" y="4745672"/>
            <a:ext cx="2536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Brain </a:t>
            </a:r>
            <a:r>
              <a:rPr lang="fr-FR" dirty="0" err="1"/>
              <a:t>anatomy</a:t>
            </a:r>
            <a:endParaRPr lang="fr-FR" dirty="0"/>
          </a:p>
        </p:txBody>
      </p:sp>
      <p:sp>
        <p:nvSpPr>
          <p:cNvPr id="24" name="ZoneTexte 23"/>
          <p:cNvSpPr txBox="1"/>
          <p:nvPr/>
        </p:nvSpPr>
        <p:spPr>
          <a:xfrm>
            <a:off x="-15273" y="6488668"/>
            <a:ext cx="7563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adi Extra Light" panose="020B0204020104020204" pitchFamily="34" charset="0"/>
              </a:rPr>
              <a:t>[1] Jessica Dubois et al., 2020, Journal of Magnetic </a:t>
            </a:r>
            <a:r>
              <a:rPr lang="fr-FR" sz="1400" i="1" dirty="0" err="1">
                <a:latin typeface="Abadi Extra Light" panose="020B0204020104020204" pitchFamily="34" charset="0"/>
              </a:rPr>
              <a:t>Resonance</a:t>
            </a:r>
            <a:r>
              <a:rPr lang="fr-FR" sz="1400" i="1" dirty="0">
                <a:latin typeface="Abadi Extra Light" panose="020B0204020104020204" pitchFamily="34" charset="0"/>
              </a:rPr>
              <a:t> Imaging</a:t>
            </a:r>
            <a:r>
              <a:rPr lang="fr-FR" dirty="0"/>
              <a:t>	</a:t>
            </a:r>
          </a:p>
        </p:txBody>
      </p:sp>
      <p:sp>
        <p:nvSpPr>
          <p:cNvPr id="17" name="Espace réservé du numéro de diapositive 7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fr-FR" dirty="0">
                <a:cs typeface="Calibri Light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43594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-476"/>
            <a:ext cx="12192000" cy="594360"/>
          </a:xfrm>
          <a:solidFill>
            <a:srgbClr val="482BA5"/>
          </a:solidFill>
        </p:spPr>
        <p:txBody>
          <a:bodyPr>
            <a:normAutofit fontScale="90000"/>
          </a:bodyPr>
          <a:lstStyle/>
          <a:p>
            <a:r>
              <a:rPr lang="fr-FR" dirty="0"/>
              <a:t>Introduction </a:t>
            </a:r>
            <a:r>
              <a:rPr lang="fr-FR" dirty="0">
                <a:ea typeface="+mj-lt"/>
                <a:cs typeface="+mj-lt"/>
              </a:rPr>
              <a:t>– Brain parcellation</a:t>
            </a:r>
            <a:endParaRPr lang="fr-FR" dirty="0">
              <a:cs typeface="Calibri Light"/>
            </a:endParaRPr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 dirty="0">
                <a:cs typeface="Calibri Light"/>
              </a:rPr>
              <a:t>3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-15273" y="6488668"/>
            <a:ext cx="7563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latin typeface="Abadi Extra Light" panose="020B0204020104020204" pitchFamily="34" charset="0"/>
              </a:rPr>
              <a:t>[2] </a:t>
            </a:r>
            <a:r>
              <a:rPr lang="fr-FR" sz="1400" i="1" dirty="0" err="1">
                <a:latin typeface="Abadi Extra Light" panose="020B0204020104020204" pitchFamily="34" charset="0"/>
              </a:rPr>
              <a:t>Chirs.L</a:t>
            </a:r>
            <a:r>
              <a:rPr lang="fr-FR" sz="1400" i="1" dirty="0">
                <a:latin typeface="Abadi Extra Light" panose="020B0204020104020204" pitchFamily="34" charset="0"/>
              </a:rPr>
              <a:t> </a:t>
            </a:r>
            <a:r>
              <a:rPr lang="fr-FR" sz="1400" i="1" dirty="0" err="1">
                <a:latin typeface="Abadi Extra Light" panose="020B0204020104020204" pitchFamily="34" charset="0"/>
              </a:rPr>
              <a:t>Adamson</a:t>
            </a:r>
            <a:r>
              <a:rPr lang="fr-FR" sz="1400" i="1" dirty="0">
                <a:latin typeface="Abadi Extra Light" panose="020B0204020104020204" pitchFamily="34" charset="0"/>
              </a:rPr>
              <a:t> et al., 2020, </a:t>
            </a:r>
            <a:r>
              <a:rPr lang="fr-FR" sz="1400" i="1" dirty="0" err="1">
                <a:latin typeface="Abadi Extra Light" panose="020B0204020104020204" pitchFamily="34" charset="0"/>
              </a:rPr>
              <a:t>Nature|Scientific</a:t>
            </a:r>
            <a:r>
              <a:rPr lang="fr-FR" sz="1400" i="1" dirty="0">
                <a:latin typeface="Abadi Extra Light" panose="020B0204020104020204" pitchFamily="34" charset="0"/>
              </a:rPr>
              <a:t> reports</a:t>
            </a:r>
            <a:r>
              <a:rPr lang="fr-FR" dirty="0"/>
              <a:t>	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9682480" y="2263140"/>
            <a:ext cx="2118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en-US"/>
              <a:t>MCRIB-S DKT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6CB1DA7-9E87-4710-B9BD-21BA3876BC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3"/>
          <a:stretch/>
        </p:blipFill>
        <p:spPr>
          <a:xfrm>
            <a:off x="782320" y="593884"/>
            <a:ext cx="8239760" cy="514336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9BD4187-8921-41DB-8AD8-7CE1903A5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320" y="5737250"/>
            <a:ext cx="8239760" cy="80413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hème1">
  <a:themeElements>
    <a:clrScheme name="Sombre">
      <a:dk1>
        <a:srgbClr val="E6E8EA"/>
      </a:dk1>
      <a:lt1>
        <a:srgbClr val="E6E8EA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Personnalisé 1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Thème1</Template>
  <TotalTime>1551</TotalTime>
  <Words>2069</Words>
  <Application>Microsoft Office PowerPoint</Application>
  <PresentationFormat>Grand écran</PresentationFormat>
  <Paragraphs>470</Paragraphs>
  <Slides>47</Slides>
  <Notes>37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47</vt:i4>
      </vt:variant>
    </vt:vector>
  </HeadingPairs>
  <TitlesOfParts>
    <vt:vector size="53" baseType="lpstr">
      <vt:lpstr>Abadi Extra Light</vt:lpstr>
      <vt:lpstr>Arial</vt:lpstr>
      <vt:lpstr>Calibri</vt:lpstr>
      <vt:lpstr>Calibri Light</vt:lpstr>
      <vt:lpstr>Cambria Math</vt:lpstr>
      <vt:lpstr>Thème1</vt:lpstr>
      <vt:lpstr>A study of morphometric patterns of brain development in premature infants</vt:lpstr>
      <vt:lpstr>INTRODUCTION</vt:lpstr>
      <vt:lpstr>Introduction – Brain development in infants </vt:lpstr>
      <vt:lpstr>Introduction – Brain development in infants </vt:lpstr>
      <vt:lpstr>Introduction – Brain development in infants </vt:lpstr>
      <vt:lpstr>Présentation PowerPoint</vt:lpstr>
      <vt:lpstr>Présentation PowerPoint</vt:lpstr>
      <vt:lpstr>Présentation PowerPoint</vt:lpstr>
      <vt:lpstr>Introduction – Brain parcellation</vt:lpstr>
      <vt:lpstr>Introduction – Problematic </vt:lpstr>
      <vt:lpstr>Présentation PowerPoint</vt:lpstr>
      <vt:lpstr>Présentation PowerPoint</vt:lpstr>
      <vt:lpstr>METHOD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RESULTS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DISCUSSION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CONCLUSION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Thank you for your attention !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study of morphometric patterns of braindevelopment in premature infants</dc:title>
  <dc:creator>Marion Pavaux</dc:creator>
  <cp:lastModifiedBy>Marion Pavaux</cp:lastModifiedBy>
  <cp:revision>26</cp:revision>
  <dcterms:created xsi:type="dcterms:W3CDTF">2022-01-21T11:46:08Z</dcterms:created>
  <dcterms:modified xsi:type="dcterms:W3CDTF">2022-01-25T09:58:04Z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